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5143500"/>
  <p:notesSz cx="51435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Click to move the slide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2D9A77B3-0B5C-4990-91BB-4676A3A381F7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D369FAC-61E2-493A-AE91-CFDEB34A50C5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A6EFDB5-D80F-4A42-9941-8D350897FF8C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200D1DD-539C-47BF-9421-0FDF126B3714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7E6BD05-0227-4ADB-A8B1-E46D680DA57A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B090800-11D8-49D1-901E-43C0E08B73B9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963873B-DF6D-4943-BEAF-4DD3C0144C5B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BBC328A-A775-47FB-9BA2-2535F67B2A66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BF4C040-1234-4AB0-8824-F5F34F387075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0"/>
          <p:cNvSpPr/>
          <p:nvPr/>
        </p:nvSpPr>
        <p:spPr>
          <a:xfrm>
            <a:off x="0" y="274320"/>
            <a:ext cx="9143640" cy="72720"/>
          </a:xfrm>
          <a:prstGeom prst="rect">
            <a:avLst/>
          </a:prstGeom>
          <a:solidFill>
            <a:srgbClr val="0072ce">
              <a:alpha val="4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Shape 1"/>
          <p:cNvSpPr/>
          <p:nvPr/>
        </p:nvSpPr>
        <p:spPr>
          <a:xfrm>
            <a:off x="0" y="868680"/>
            <a:ext cx="9143640" cy="72720"/>
          </a:xfrm>
          <a:prstGeom prst="rect">
            <a:avLst/>
          </a:prstGeom>
          <a:solidFill>
            <a:srgbClr val="0072ce">
              <a:alpha val="7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Shape 2"/>
          <p:cNvSpPr/>
          <p:nvPr/>
        </p:nvSpPr>
        <p:spPr>
          <a:xfrm>
            <a:off x="0" y="1463040"/>
            <a:ext cx="9143640" cy="72720"/>
          </a:xfrm>
          <a:prstGeom prst="rect">
            <a:avLst/>
          </a:prstGeom>
          <a:solidFill>
            <a:srgbClr val="0072ce">
              <a:alpha val="10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Shape 3"/>
          <p:cNvSpPr/>
          <p:nvPr/>
        </p:nvSpPr>
        <p:spPr>
          <a:xfrm>
            <a:off x="0" y="2057400"/>
            <a:ext cx="9143640" cy="72720"/>
          </a:xfrm>
          <a:prstGeom prst="rect">
            <a:avLst/>
          </a:prstGeom>
          <a:solidFill>
            <a:srgbClr val="0072ce">
              <a:alpha val="4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Shape 4"/>
          <p:cNvSpPr/>
          <p:nvPr/>
        </p:nvSpPr>
        <p:spPr>
          <a:xfrm>
            <a:off x="0" y="2651760"/>
            <a:ext cx="9143640" cy="72720"/>
          </a:xfrm>
          <a:prstGeom prst="rect">
            <a:avLst/>
          </a:prstGeom>
          <a:solidFill>
            <a:srgbClr val="0072ce">
              <a:alpha val="7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Shape 5"/>
          <p:cNvSpPr/>
          <p:nvPr/>
        </p:nvSpPr>
        <p:spPr>
          <a:xfrm>
            <a:off x="0" y="3246120"/>
            <a:ext cx="9143640" cy="72720"/>
          </a:xfrm>
          <a:prstGeom prst="rect">
            <a:avLst/>
          </a:prstGeom>
          <a:solidFill>
            <a:srgbClr val="0072ce">
              <a:alpha val="10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Shape 6"/>
          <p:cNvSpPr/>
          <p:nvPr/>
        </p:nvSpPr>
        <p:spPr>
          <a:xfrm>
            <a:off x="0" y="3840480"/>
            <a:ext cx="9143640" cy="72720"/>
          </a:xfrm>
          <a:prstGeom prst="rect">
            <a:avLst/>
          </a:prstGeom>
          <a:solidFill>
            <a:srgbClr val="0072ce">
              <a:alpha val="4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Shape 7"/>
          <p:cNvSpPr/>
          <p:nvPr/>
        </p:nvSpPr>
        <p:spPr>
          <a:xfrm>
            <a:off x="0" y="4434840"/>
            <a:ext cx="9143640" cy="72720"/>
          </a:xfrm>
          <a:prstGeom prst="rect">
            <a:avLst/>
          </a:prstGeom>
          <a:solidFill>
            <a:srgbClr val="0072ce">
              <a:alpha val="7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Text 8"/>
          <p:cNvSpPr/>
          <p:nvPr/>
        </p:nvSpPr>
        <p:spPr>
          <a:xfrm>
            <a:off x="457200" y="731520"/>
            <a:ext cx="8229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5200" spc="398" strike="noStrike">
                <a:solidFill>
                  <a:srgbClr val="ffffff"/>
                </a:solidFill>
                <a:latin typeface="Calibri"/>
                <a:ea typeface="Calibri"/>
              </a:rPr>
              <a:t>RESTEZ VIGILANTS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53" name="Text 9"/>
          <p:cNvSpPr/>
          <p:nvPr/>
        </p:nvSpPr>
        <p:spPr>
          <a:xfrm>
            <a:off x="457200" y="1691640"/>
            <a:ext cx="8229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2200" spc="-1" strike="noStrike">
                <a:solidFill>
                  <a:srgbClr val="a0b8d0"/>
                </a:solidFill>
                <a:latin typeface="Calibri"/>
                <a:ea typeface="Calibri"/>
              </a:rPr>
              <a:t>La menace approche...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54" name="Shape 10"/>
          <p:cNvSpPr/>
          <p:nvPr/>
        </p:nvSpPr>
        <p:spPr>
          <a:xfrm>
            <a:off x="1371600" y="2423160"/>
            <a:ext cx="6400440" cy="363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Text 11"/>
          <p:cNvSpPr/>
          <p:nvPr/>
        </p:nvSpPr>
        <p:spPr>
          <a:xfrm>
            <a:off x="457200" y="2606040"/>
            <a:ext cx="822924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797" strike="noStrike">
                <a:solidFill>
                  <a:srgbClr val="f07817"/>
                </a:solidFill>
                <a:latin typeface="Calibri"/>
                <a:ea typeface="Calibri"/>
              </a:rPr>
              <a:t>L'AFFAIRE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6" name="Text 12"/>
          <p:cNvSpPr/>
          <p:nvPr/>
        </p:nvSpPr>
        <p:spPr>
          <a:xfrm>
            <a:off x="457200" y="3200400"/>
            <a:ext cx="8229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5400" spc="199" strike="noStrike">
                <a:solidFill>
                  <a:srgbClr val="ffffff"/>
                </a:solidFill>
                <a:latin typeface="Calibri"/>
                <a:ea typeface="Calibri"/>
              </a:rPr>
              <a:t>RICARDO HOUNTON</a:t>
            </a:r>
            <a:endParaRPr b="0" lang="en-US" sz="5400" spc="-1" strike="noStrike">
              <a:latin typeface="Arial"/>
            </a:endParaRPr>
          </a:p>
        </p:txBody>
      </p:sp>
      <p:sp>
        <p:nvSpPr>
          <p:cNvPr id="57" name="Shape 13"/>
          <p:cNvSpPr/>
          <p:nvPr/>
        </p:nvSpPr>
        <p:spPr>
          <a:xfrm>
            <a:off x="0" y="4572000"/>
            <a:ext cx="9143640" cy="57132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Text 14"/>
          <p:cNvSpPr/>
          <p:nvPr/>
        </p:nvSpPr>
        <p:spPr>
          <a:xfrm>
            <a:off x="0" y="4572000"/>
            <a:ext cx="9143640" cy="5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Une campagne de sensibilisation NET BY US : Spear Phishing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97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1: Episode 1 : Routine du service financier 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62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1 : Routine du service financier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274320" y="1115640"/>
            <a:ext cx="416016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4" name="Shape 5"/>
          <p:cNvSpPr/>
          <p:nvPr/>
        </p:nvSpPr>
        <p:spPr>
          <a:xfrm>
            <a:off x="274320" y="1115640"/>
            <a:ext cx="4160160" cy="3837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Text 6"/>
          <p:cNvSpPr/>
          <p:nvPr/>
        </p:nvSpPr>
        <p:spPr>
          <a:xfrm>
            <a:off x="38412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MATINÉE ORDINAIRE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457200" y="1600200"/>
            <a:ext cx="3840120" cy="283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C'est une matinée ordinaire chez NET BY US.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Au service comptabilité, la routine s'installe…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« Matinée classique… Les chiffres s'enchaînent. »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7" name="Shape 8"/>
          <p:cNvSpPr/>
          <p:nvPr/>
        </p:nvSpPr>
        <p:spPr>
          <a:xfrm>
            <a:off x="4709160" y="1115640"/>
            <a:ext cx="4160160" cy="35200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8" name="Shape 9"/>
          <p:cNvSpPr/>
          <p:nvPr/>
        </p:nvSpPr>
        <p:spPr>
          <a:xfrm>
            <a:off x="4709160" y="1115640"/>
            <a:ext cx="416016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Text 10"/>
          <p:cNvSpPr/>
          <p:nvPr/>
        </p:nvSpPr>
        <p:spPr>
          <a:xfrm>
            <a:off x="481896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ARRIVÉE MAIL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0" name="Text 11"/>
          <p:cNvSpPr/>
          <p:nvPr/>
        </p:nvSpPr>
        <p:spPr>
          <a:xfrm>
            <a:off x="4873680" y="1600200"/>
            <a:ext cx="3840120" cy="283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Une notification apparaît sur l'écran de Mr Euloge.</a:t>
            </a:r>
            <a:endParaRPr b="0" lang="en-US" sz="1200" spc="-1" strike="noStrike">
              <a:latin typeface="Arial"/>
            </a:endParaRPr>
          </a:p>
          <a:p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00" spc="-1" strike="noStrike">
                <a:solidFill>
                  <a:srgbClr val="f07817"/>
                </a:solidFill>
                <a:latin typeface="Calibri"/>
                <a:ea typeface="Calibri"/>
              </a:rPr>
              <a:t>Mr Euloge :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« Tiens… un mail urgent de demande de paiement de Mr Ricardo. Étonnant. »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Il ouvre le message.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1" name="Shape 12"/>
          <p:cNvSpPr/>
          <p:nvPr/>
        </p:nvSpPr>
        <p:spPr>
          <a:xfrm>
            <a:off x="2286000" y="4206240"/>
            <a:ext cx="4571640" cy="4384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72" name="Text 13"/>
          <p:cNvSpPr/>
          <p:nvPr/>
        </p:nvSpPr>
        <p:spPr>
          <a:xfrm>
            <a:off x="2286000" y="420624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Rien d'anormal ? La suite, la semaine prochaine…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3" name="Shape 14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" name="Text 15"/>
          <p:cNvSpPr/>
          <p:nvPr/>
        </p:nvSpPr>
        <p:spPr>
          <a:xfrm>
            <a:off x="320040" y="477324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97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77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2: Episode 1 : Routine du service financier /Partie 2 et Fin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78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1 — Routine du service financier (Fin)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79" name="Shape 4"/>
          <p:cNvSpPr/>
          <p:nvPr/>
        </p:nvSpPr>
        <p:spPr>
          <a:xfrm>
            <a:off x="274320" y="1115640"/>
            <a:ext cx="416016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80" name="Shape 5"/>
          <p:cNvSpPr/>
          <p:nvPr/>
        </p:nvSpPr>
        <p:spPr>
          <a:xfrm>
            <a:off x="274320" y="1115640"/>
            <a:ext cx="4160160" cy="3837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Text 6"/>
          <p:cNvSpPr/>
          <p:nvPr/>
        </p:nvSpPr>
        <p:spPr>
          <a:xfrm>
            <a:off x="38412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CONTENU DU MAIL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82" name="Shape 7"/>
          <p:cNvSpPr/>
          <p:nvPr/>
        </p:nvSpPr>
        <p:spPr>
          <a:xfrm>
            <a:off x="457200" y="1600200"/>
            <a:ext cx="3794400" cy="228564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Text 8"/>
          <p:cNvSpPr/>
          <p:nvPr/>
        </p:nvSpPr>
        <p:spPr>
          <a:xfrm>
            <a:off x="567000" y="166428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-1" strike="noStrike">
                <a:solidFill>
                  <a:srgbClr val="0072ce"/>
                </a:solidFill>
                <a:latin typeface="Calibri"/>
                <a:ea typeface="Calibri"/>
              </a:rPr>
              <a:t>De : r.hounton@netbyus-direction.com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84" name="Text 9"/>
          <p:cNvSpPr/>
          <p:nvPr/>
        </p:nvSpPr>
        <p:spPr>
          <a:xfrm>
            <a:off x="567000" y="190188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À : service.financier@netbyus.com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85" name="Text 10"/>
          <p:cNvSpPr/>
          <p:nvPr/>
        </p:nvSpPr>
        <p:spPr>
          <a:xfrm>
            <a:off x="567000" y="213984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-1" strike="noStrike">
                <a:solidFill>
                  <a:srgbClr val="f07817"/>
                </a:solidFill>
                <a:latin typeface="Calibri"/>
                <a:ea typeface="Calibri"/>
              </a:rPr>
              <a:t>Objet : Paiement urgent — Kristian Abdo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86" name="Shape 11"/>
          <p:cNvSpPr/>
          <p:nvPr/>
        </p:nvSpPr>
        <p:spPr>
          <a:xfrm>
            <a:off x="566640" y="2395440"/>
            <a:ext cx="3566160" cy="360"/>
          </a:xfrm>
          <a:prstGeom prst="line">
            <a:avLst/>
          </a:prstGeom>
          <a:ln w="6350">
            <a:solidFill>
              <a:srgbClr val="e8ed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Text 12"/>
          <p:cNvSpPr/>
          <p:nvPr/>
        </p:nvSpPr>
        <p:spPr>
          <a:xfrm>
            <a:off x="567000" y="2468880"/>
            <a:ext cx="356580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Suite à nos échanges avec M. Abdo, merci de procéder au paiement immédiat de la facture ci-jointe et de me transmettre le justificatif.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88" name="Text 13"/>
          <p:cNvSpPr/>
          <p:nvPr/>
        </p:nvSpPr>
        <p:spPr>
          <a:xfrm>
            <a:off x="567000" y="336492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900" spc="-1" strike="noStrike">
                <a:solidFill>
                  <a:srgbClr val="003a70"/>
                </a:solidFill>
                <a:latin typeface="Calibri"/>
                <a:ea typeface="Calibri"/>
              </a:rPr>
              <a:t>— </a:t>
            </a:r>
            <a:r>
              <a:rPr b="1" i="1" lang="en-US" sz="900" spc="-1" strike="noStrike">
                <a:solidFill>
                  <a:srgbClr val="003a70"/>
                </a:solidFill>
                <a:latin typeface="Calibri"/>
                <a:ea typeface="Calibri"/>
              </a:rPr>
              <a:t>Ricardo Hounton, CEO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89" name="Text 14"/>
          <p:cNvSpPr/>
          <p:nvPr/>
        </p:nvSpPr>
        <p:spPr>
          <a:xfrm>
            <a:off x="457200" y="3913560"/>
            <a:ext cx="3794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900" spc="-1" strike="noStrike">
                <a:solidFill>
                  <a:srgbClr val="0072ce"/>
                </a:solidFill>
                <a:latin typeface="Calibri"/>
                <a:ea typeface="Calibri"/>
              </a:rPr>
              <a:t>Mr Euloge : « La facture est là… tout semble en ordre. »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90" name="Shape 15"/>
          <p:cNvSpPr/>
          <p:nvPr/>
        </p:nvSpPr>
        <p:spPr>
          <a:xfrm>
            <a:off x="4709160" y="1115640"/>
            <a:ext cx="4160160" cy="35200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1" name="Shape 16"/>
          <p:cNvSpPr/>
          <p:nvPr/>
        </p:nvSpPr>
        <p:spPr>
          <a:xfrm>
            <a:off x="4709160" y="1115640"/>
            <a:ext cx="416016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Text 17"/>
          <p:cNvSpPr/>
          <p:nvPr/>
        </p:nvSpPr>
        <p:spPr>
          <a:xfrm>
            <a:off x="481896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INTERROGATION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93" name="Text 18"/>
          <p:cNvSpPr/>
          <p:nvPr/>
        </p:nvSpPr>
        <p:spPr>
          <a:xfrm>
            <a:off x="4873680" y="1600200"/>
            <a:ext cx="3840120" cy="283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Mr Euloge télécharge la facture.</a:t>
            </a:r>
            <a:endParaRPr b="0" lang="en-US" sz="1200" spc="-1" strike="noStrike">
              <a:latin typeface="Arial"/>
            </a:endParaRPr>
          </a:p>
          <a:p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Il marque une pause.</a:t>
            </a:r>
            <a:endParaRPr b="0" lang="en-US" sz="1200" spc="-1" strike="noStrike">
              <a:latin typeface="Arial"/>
            </a:endParaRPr>
          </a:p>
          <a:p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00" spc="-1" strike="noStrike">
                <a:solidFill>
                  <a:srgbClr val="f07817"/>
                </a:solidFill>
                <a:latin typeface="Calibri"/>
                <a:ea typeface="Calibri"/>
              </a:rPr>
              <a:t>Mr Euloge :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« Bizarre… Il effectue généralement lui-même ce genre de paiement.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Pourquoi passer par moi cette fois ? »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Il fixe son écran. Un doute s'installe.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94" name="Shape 19"/>
          <p:cNvSpPr/>
          <p:nvPr/>
        </p:nvSpPr>
        <p:spPr>
          <a:xfrm>
            <a:off x="2286000" y="4206240"/>
            <a:ext cx="4571640" cy="4384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5" name="Text 20"/>
          <p:cNvSpPr/>
          <p:nvPr/>
        </p:nvSpPr>
        <p:spPr>
          <a:xfrm>
            <a:off x="2286000" y="420624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Un détail qui cloche. Mais lequel ?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96" name="Shape 21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Text 22"/>
          <p:cNvSpPr/>
          <p:nvPr/>
        </p:nvSpPr>
        <p:spPr>
          <a:xfrm>
            <a:off x="320040" y="477360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97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00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3 :Episode 2 : Confirmation du doute / Partie 1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01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2 — Confirmation du doute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02" name="Shape 4"/>
          <p:cNvSpPr/>
          <p:nvPr/>
        </p:nvSpPr>
        <p:spPr>
          <a:xfrm>
            <a:off x="274320" y="1115640"/>
            <a:ext cx="416016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03" name="Shape 5"/>
          <p:cNvSpPr/>
          <p:nvPr/>
        </p:nvSpPr>
        <p:spPr>
          <a:xfrm>
            <a:off x="274320" y="1115640"/>
            <a:ext cx="4160160" cy="3837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Text 6"/>
          <p:cNvSpPr/>
          <p:nvPr/>
        </p:nvSpPr>
        <p:spPr>
          <a:xfrm>
            <a:off x="38412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APPEL RICARDO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05" name="Text 7"/>
          <p:cNvSpPr/>
          <p:nvPr/>
        </p:nvSpPr>
        <p:spPr>
          <a:xfrm>
            <a:off x="457200" y="1572840"/>
            <a:ext cx="3794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Bip bip… Bip bip…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06" name="Text 8"/>
          <p:cNvSpPr/>
          <p:nvPr/>
        </p:nvSpPr>
        <p:spPr>
          <a:xfrm>
            <a:off x="457200" y="193860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07" name="Text 9"/>
          <p:cNvSpPr/>
          <p:nvPr/>
        </p:nvSpPr>
        <p:spPr>
          <a:xfrm>
            <a:off x="457200" y="216720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Bonjour Monsieur Ricardo. Je viens de recevoir votre mail urgent de paiement pour un certain Kristian Abdo.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08" name="Text 10"/>
          <p:cNvSpPr/>
          <p:nvPr/>
        </p:nvSpPr>
        <p:spPr>
          <a:xfrm>
            <a:off x="457200" y="264276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09" name="Text 11"/>
          <p:cNvSpPr/>
          <p:nvPr/>
        </p:nvSpPr>
        <p:spPr>
          <a:xfrm>
            <a:off x="457200" y="287136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… De quel mail parles-tu Euloge ? Je n'ai rien envoyé.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10" name="Text 12"/>
          <p:cNvSpPr/>
          <p:nvPr/>
        </p:nvSpPr>
        <p:spPr>
          <a:xfrm>
            <a:off x="457200" y="334656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11" name="Text 13"/>
          <p:cNvSpPr/>
          <p:nvPr/>
        </p:nvSpPr>
        <p:spPr>
          <a:xfrm>
            <a:off x="457200" y="357516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Monsieur… le mail vient pourtant de votre adresse.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12" name="Text 14"/>
          <p:cNvSpPr/>
          <p:nvPr/>
        </p:nvSpPr>
        <p:spPr>
          <a:xfrm>
            <a:off x="457200" y="405072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13" name="Text 15"/>
          <p:cNvSpPr/>
          <p:nvPr/>
        </p:nvSpPr>
        <p:spPr>
          <a:xfrm>
            <a:off x="457200" y="427932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Ne touche à rien. Vérifie immédiatement l'adresse expéditeur.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14" name="Shape 16"/>
          <p:cNvSpPr/>
          <p:nvPr/>
        </p:nvSpPr>
        <p:spPr>
          <a:xfrm>
            <a:off x="4709160" y="1115640"/>
            <a:ext cx="4160160" cy="35200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5" name="Shape 17"/>
          <p:cNvSpPr/>
          <p:nvPr/>
        </p:nvSpPr>
        <p:spPr>
          <a:xfrm>
            <a:off x="4709160" y="1115640"/>
            <a:ext cx="416016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Text 18"/>
          <p:cNvSpPr/>
          <p:nvPr/>
        </p:nvSpPr>
        <p:spPr>
          <a:xfrm>
            <a:off x="481896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VÉRIFICATION DE L'ADRESSE MAIL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17" name="Text 19"/>
          <p:cNvSpPr/>
          <p:nvPr/>
        </p:nvSpPr>
        <p:spPr>
          <a:xfrm>
            <a:off x="4873680" y="1572840"/>
            <a:ext cx="384012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Mr Euloge rouvre le mail et zoome sur l'adresse expéditeur.</a:t>
            </a:r>
            <a:endParaRPr b="0" lang="en-US" sz="1100" spc="-1" strike="noStrike">
              <a:latin typeface="Arial"/>
            </a:endParaRPr>
          </a:p>
          <a:p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003a70"/>
                </a:solidFill>
                <a:latin typeface="Calibri"/>
                <a:ea typeface="Calibri"/>
              </a:rPr>
              <a:t>Mr Euloge :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« Vérifie bien le mail de l'expéditeur. »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</p:txBody>
      </p:sp>
      <p:sp>
        <p:nvSpPr>
          <p:cNvPr id="118" name="Shape 20"/>
          <p:cNvSpPr/>
          <p:nvPr/>
        </p:nvSpPr>
        <p:spPr>
          <a:xfrm>
            <a:off x="4873680" y="2834640"/>
            <a:ext cx="3840120" cy="502560"/>
          </a:xfrm>
          <a:prstGeom prst="rect">
            <a:avLst/>
          </a:prstGeom>
          <a:solidFill>
            <a:srgbClr val="e8f8ea"/>
          </a:solidFill>
          <a:ln w="1016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Text 21"/>
          <p:cNvSpPr/>
          <p:nvPr/>
        </p:nvSpPr>
        <p:spPr>
          <a:xfrm>
            <a:off x="4983480" y="2834640"/>
            <a:ext cx="3657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2da333"/>
                </a:solidFill>
                <a:latin typeface="Calibri"/>
                <a:ea typeface="Calibri"/>
              </a:rPr>
              <a:t>✓  </a:t>
            </a:r>
            <a:r>
              <a:rPr b="1" lang="en-US" sz="1100" spc="-1" strike="noStrike">
                <a:solidFill>
                  <a:srgbClr val="2da333"/>
                </a:solidFill>
                <a:latin typeface="Calibri"/>
                <a:ea typeface="Calibri"/>
              </a:rPr>
              <a:t>r.hounton@netbyus.com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20" name="Shape 22"/>
          <p:cNvSpPr/>
          <p:nvPr/>
        </p:nvSpPr>
        <p:spPr>
          <a:xfrm>
            <a:off x="4873680" y="3429000"/>
            <a:ext cx="3840120" cy="502560"/>
          </a:xfrm>
          <a:prstGeom prst="rect">
            <a:avLst/>
          </a:prstGeom>
          <a:solidFill>
            <a:srgbClr val="fef0e3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Text 23"/>
          <p:cNvSpPr/>
          <p:nvPr/>
        </p:nvSpPr>
        <p:spPr>
          <a:xfrm>
            <a:off x="4983480" y="3429000"/>
            <a:ext cx="3657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07817"/>
                </a:solidFill>
                <a:latin typeface="Calibri"/>
                <a:ea typeface="Calibri"/>
              </a:rPr>
              <a:t>?  r.hounton@netbyus-direction.com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22" name="Text 24"/>
          <p:cNvSpPr/>
          <p:nvPr/>
        </p:nvSpPr>
        <p:spPr>
          <a:xfrm>
            <a:off x="4873680" y="4005000"/>
            <a:ext cx="3840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000" spc="-1" strike="noStrike">
                <a:solidFill>
                  <a:srgbClr val="7f8c8d"/>
                </a:solidFill>
                <a:latin typeface="Calibri"/>
                <a:ea typeface="Calibri"/>
              </a:rPr>
              <a:t>Une seule différence… mais laquelle ?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3" name="Text 26"/>
          <p:cNvSpPr/>
          <p:nvPr/>
        </p:nvSpPr>
        <p:spPr>
          <a:xfrm>
            <a:off x="2286000" y="420624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Quelque chose ne va pas. Mais quoi ?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24" name="Shape 27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Text 28"/>
          <p:cNvSpPr/>
          <p:nvPr/>
        </p:nvSpPr>
        <p:spPr>
          <a:xfrm>
            <a:off x="320040" y="477324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 :Campagne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7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97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28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4 :Episode 2 : Confirmation du doute / Partie 2 et Fin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29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2 — Confirmation du doute (Fin)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30" name="Shape 4"/>
          <p:cNvSpPr/>
          <p:nvPr/>
        </p:nvSpPr>
        <p:spPr>
          <a:xfrm>
            <a:off x="274320" y="1115640"/>
            <a:ext cx="4160160" cy="35200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31" name="Shape 5"/>
          <p:cNvSpPr/>
          <p:nvPr/>
        </p:nvSpPr>
        <p:spPr>
          <a:xfrm>
            <a:off x="274320" y="1115640"/>
            <a:ext cx="416016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Text 6"/>
          <p:cNvSpPr/>
          <p:nvPr/>
        </p:nvSpPr>
        <p:spPr>
          <a:xfrm>
            <a:off x="38412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CONFIRMATION DE LA FAUSSE ADRESSE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33" name="Text 7"/>
          <p:cNvSpPr/>
          <p:nvPr/>
        </p:nvSpPr>
        <p:spPr>
          <a:xfrm>
            <a:off x="457200" y="157284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4" name="Text 8"/>
          <p:cNvSpPr/>
          <p:nvPr/>
        </p:nvSpPr>
        <p:spPr>
          <a:xfrm>
            <a:off x="457200" y="180144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Monsieur Ricardo… ce n'est pas votre adresse. Il y a -direction ajouté après netbyus.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5" name="Text 9"/>
          <p:cNvSpPr/>
          <p:nvPr/>
        </p:nvSpPr>
        <p:spPr>
          <a:xfrm>
            <a:off x="457200" y="227700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6" name="Text 10"/>
          <p:cNvSpPr/>
          <p:nvPr/>
        </p:nvSpPr>
        <p:spPr>
          <a:xfrm>
            <a:off x="457200" y="250560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Euloge… nous sommes victimes d'une attaque.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7" name="Text 11"/>
          <p:cNvSpPr/>
          <p:nvPr/>
        </p:nvSpPr>
        <p:spPr>
          <a:xfrm>
            <a:off x="457200" y="298080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8" name="Text 12"/>
          <p:cNvSpPr/>
          <p:nvPr/>
        </p:nvSpPr>
        <p:spPr>
          <a:xfrm>
            <a:off x="457200" y="320940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Je n'ai pas effectué le virement. J'avais un doute.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9" name="Text 13"/>
          <p:cNvSpPr/>
          <p:nvPr/>
        </p:nvSpPr>
        <p:spPr>
          <a:xfrm>
            <a:off x="457200" y="368496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40" name="Text 14"/>
          <p:cNvSpPr/>
          <p:nvPr/>
        </p:nvSpPr>
        <p:spPr>
          <a:xfrm>
            <a:off x="457200" y="391356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Tu as bien fait. Ne bouge pas, j'arrive.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41" name="Shape 15"/>
          <p:cNvSpPr/>
          <p:nvPr/>
        </p:nvSpPr>
        <p:spPr>
          <a:xfrm>
            <a:off x="4572000" y="1115640"/>
            <a:ext cx="416016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42" name="Shape 16"/>
          <p:cNvSpPr/>
          <p:nvPr/>
        </p:nvSpPr>
        <p:spPr>
          <a:xfrm>
            <a:off x="4709160" y="1115640"/>
            <a:ext cx="4160160" cy="3837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Text 17"/>
          <p:cNvSpPr/>
          <p:nvPr/>
        </p:nvSpPr>
        <p:spPr>
          <a:xfrm>
            <a:off x="481896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ANNONCE : NOUS SOMMES VISÉS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44" name="Text 18"/>
          <p:cNvSpPr/>
          <p:nvPr/>
        </p:nvSpPr>
        <p:spPr>
          <a:xfrm>
            <a:off x="4873680" y="1572840"/>
            <a:ext cx="3840120" cy="288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Ricardo entre dans le service comptabilité.</a:t>
            </a:r>
            <a:endParaRPr b="0" lang="en-US" sz="1100" spc="-1" strike="noStrike">
              <a:latin typeface="Arial"/>
            </a:endParaRPr>
          </a:p>
          <a:p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Les deux hommes face à l'écran.</a:t>
            </a:r>
            <a:endParaRPr b="0" lang="en-US" sz="1100" spc="-1" strike="noStrike">
              <a:latin typeface="Arial"/>
            </a:endParaRPr>
          </a:p>
          <a:p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« Quelqu'un a usurpé mon identité pour vous soutirer un virement. Ils nous ont ciblés toi et moi  précisément. »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« Mais comment ils savaient pour moi… pour vous… pour Kristian Abdo ? »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003a70"/>
                </a:solidFill>
                <a:latin typeface="Calibri"/>
                <a:ea typeface="Calibri"/>
              </a:rPr>
              <a:t>Mr Ricardo 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« C'est exactement la bonne question. »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45" name="Shape 21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Text 22"/>
          <p:cNvSpPr/>
          <p:nvPr/>
        </p:nvSpPr>
        <p:spPr>
          <a:xfrm>
            <a:off x="320040" y="477324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 :Campagne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8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97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49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5: Annonce Episode 3 : Qu'est-ce qui s'est passé ?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50" name="Text 3"/>
          <p:cNvSpPr/>
          <p:nvPr/>
        </p:nvSpPr>
        <p:spPr>
          <a:xfrm>
            <a:off x="320040" y="567000"/>
            <a:ext cx="85035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299" strike="noStrike">
                <a:solidFill>
                  <a:srgbClr val="f07817"/>
                </a:solidFill>
                <a:latin typeface="Calibri"/>
                <a:ea typeface="Calibri"/>
              </a:rPr>
              <a:t>ANNONCE — EPISODE 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51" name="Text 4"/>
          <p:cNvSpPr/>
          <p:nvPr/>
        </p:nvSpPr>
        <p:spPr>
          <a:xfrm>
            <a:off x="320040" y="1005840"/>
            <a:ext cx="8503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000" spc="-1" strike="noStrike">
                <a:solidFill>
                  <a:srgbClr val="ffffff"/>
                </a:solidFill>
                <a:latin typeface="Calibri"/>
                <a:ea typeface="Calibri"/>
              </a:rPr>
              <a:t>Qu'est-ce qui s'est vraiment passé ?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152" name="Shape 5"/>
          <p:cNvSpPr/>
          <p:nvPr/>
        </p:nvSpPr>
        <p:spPr>
          <a:xfrm>
            <a:off x="320040" y="1783080"/>
            <a:ext cx="8503560" cy="2605680"/>
          </a:xfrm>
          <a:prstGeom prst="rect">
            <a:avLst/>
          </a:prstGeom>
          <a:solidFill>
            <a:srgbClr val="1a2e45"/>
          </a:solidFill>
          <a:ln w="1016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Text 6"/>
          <p:cNvSpPr/>
          <p:nvPr/>
        </p:nvSpPr>
        <p:spPr>
          <a:xfrm>
            <a:off x="502920" y="1874520"/>
            <a:ext cx="8137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300" spc="-1" strike="noStrike">
                <a:solidFill>
                  <a:srgbClr val="a0b8d0"/>
                </a:solidFill>
                <a:latin typeface="Calibri"/>
                <a:ea typeface="Calibri"/>
              </a:rPr>
              <a:t>Pendant ce temps…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54" name="Shape 7"/>
          <p:cNvSpPr/>
          <p:nvPr/>
        </p:nvSpPr>
        <p:spPr>
          <a:xfrm>
            <a:off x="502920" y="2286000"/>
            <a:ext cx="2468520" cy="1782720"/>
          </a:xfrm>
          <a:prstGeom prst="rect">
            <a:avLst/>
          </a:prstGeom>
          <a:solidFill>
            <a:srgbClr val="0d1f35"/>
          </a:solidFill>
          <a:ln w="635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Text 8"/>
          <p:cNvSpPr/>
          <p:nvPr/>
        </p:nvSpPr>
        <p:spPr>
          <a:xfrm>
            <a:off x="502920" y="2331720"/>
            <a:ext cx="2468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f07817"/>
                </a:solidFill>
                <a:latin typeface="Calibri"/>
                <a:ea typeface="Calibri"/>
              </a:rPr>
              <a:t>01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56" name="Text 9"/>
          <p:cNvSpPr/>
          <p:nvPr/>
        </p:nvSpPr>
        <p:spPr>
          <a:xfrm>
            <a:off x="594360" y="2853000"/>
            <a:ext cx="22856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a0c4e8"/>
                </a:solidFill>
                <a:latin typeface="Calibri"/>
                <a:ea typeface="Calibri"/>
              </a:rPr>
              <a:t>Il consulte le site de NET BY US et trouve le nom et le poste de Ricardo Hounton, CIO.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57" name="Shape 10"/>
          <p:cNvSpPr/>
          <p:nvPr/>
        </p:nvSpPr>
        <p:spPr>
          <a:xfrm>
            <a:off x="3154680" y="2286000"/>
            <a:ext cx="2468520" cy="1782720"/>
          </a:xfrm>
          <a:prstGeom prst="rect">
            <a:avLst/>
          </a:prstGeom>
          <a:solidFill>
            <a:srgbClr val="0d1f35"/>
          </a:solidFill>
          <a:ln w="635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Text 11"/>
          <p:cNvSpPr/>
          <p:nvPr/>
        </p:nvSpPr>
        <p:spPr>
          <a:xfrm>
            <a:off x="3154680" y="2331720"/>
            <a:ext cx="2468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f07817"/>
                </a:solidFill>
                <a:latin typeface="Calibri"/>
                <a:ea typeface="Calibri"/>
              </a:rPr>
              <a:t>02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59" name="Text 12"/>
          <p:cNvSpPr/>
          <p:nvPr/>
        </p:nvSpPr>
        <p:spPr>
          <a:xfrm>
            <a:off x="3246120" y="2853000"/>
            <a:ext cx="22856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a0c4e8"/>
                </a:solidFill>
                <a:latin typeface="Calibri"/>
                <a:ea typeface="Calibri"/>
              </a:rPr>
              <a:t>Il envoie plcomme cible idéale.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60" name="Shape 13"/>
          <p:cNvSpPr/>
          <p:nvPr/>
        </p:nvSpPr>
        <p:spPr>
          <a:xfrm>
            <a:off x="5806440" y="2286000"/>
            <a:ext cx="2468520" cy="1782720"/>
          </a:xfrm>
          <a:prstGeom prst="rect">
            <a:avLst/>
          </a:prstGeom>
          <a:solidFill>
            <a:srgbClr val="0d1f35"/>
          </a:solidFill>
          <a:ln w="635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Text 14"/>
          <p:cNvSpPr/>
          <p:nvPr/>
        </p:nvSpPr>
        <p:spPr>
          <a:xfrm>
            <a:off x="5806440" y="2331720"/>
            <a:ext cx="2468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f07817"/>
                </a:solidFill>
                <a:latin typeface="Calibri"/>
                <a:ea typeface="Calibri"/>
              </a:rPr>
              <a:t>03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62" name="Text 15"/>
          <p:cNvSpPr/>
          <p:nvPr/>
        </p:nvSpPr>
        <p:spPr>
          <a:xfrm>
            <a:off x="5897880" y="2853000"/>
            <a:ext cx="22856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a0c4e8"/>
                </a:solidFill>
                <a:latin typeface="Calibri"/>
                <a:ea typeface="Calibri"/>
              </a:rPr>
              <a:t>Il fabrique une fausse chaîne d'emails et usurpe l'adresse de Ricardo.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63" name="Shape 16"/>
          <p:cNvSpPr/>
          <p:nvPr/>
        </p:nvSpPr>
        <p:spPr>
          <a:xfrm>
            <a:off x="320040" y="4498920"/>
            <a:ext cx="8503560" cy="1458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Text 17"/>
          <p:cNvSpPr/>
          <p:nvPr/>
        </p:nvSpPr>
        <p:spPr>
          <a:xfrm>
            <a:off x="0" y="4700160"/>
            <a:ext cx="9143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Il vous connaissait avant de frapper. Episode 3 — La semaine prochaine.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65" name="Shape 18"/>
          <p:cNvSpPr/>
          <p:nvPr/>
        </p:nvSpPr>
        <p:spPr>
          <a:xfrm>
            <a:off x="0" y="4700160"/>
            <a:ext cx="9143640" cy="4431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Text 19"/>
          <p:cNvSpPr/>
          <p:nvPr/>
        </p:nvSpPr>
        <p:spPr>
          <a:xfrm>
            <a:off x="0" y="4700160"/>
            <a:ext cx="9143640" cy="44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Il vous connaissait avant de frapper. Episode 3 — La semaine prochaine.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97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69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6 — Episode 3 : Explication de l'attaque / Partie 1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70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3 — Explication de l'attaque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71" name="Shape 4"/>
          <p:cNvSpPr/>
          <p:nvPr/>
        </p:nvSpPr>
        <p:spPr>
          <a:xfrm>
            <a:off x="274320" y="1115640"/>
            <a:ext cx="416016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72" name="Shape 5"/>
          <p:cNvSpPr/>
          <p:nvPr/>
        </p:nvSpPr>
        <p:spPr>
          <a:xfrm>
            <a:off x="274320" y="1115640"/>
            <a:ext cx="4160160" cy="3837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3" name="Text 6"/>
          <p:cNvSpPr/>
          <p:nvPr/>
        </p:nvSpPr>
        <p:spPr>
          <a:xfrm>
            <a:off x="38412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DÉFINITION DE L'ATTAQUE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74" name="Text 7"/>
          <p:cNvSpPr/>
          <p:nvPr/>
        </p:nvSpPr>
        <p:spPr>
          <a:xfrm>
            <a:off x="457200" y="1572840"/>
            <a:ext cx="3840120" cy="29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endParaRPr b="0" lang="en-US" sz="1100" spc="-1" strike="noStrike">
              <a:latin typeface="Arial"/>
            </a:endParaRPr>
          </a:p>
          <a:p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« Ce que nous venons de vivre s'appelle le </a:t>
            </a:r>
            <a:r>
              <a:rPr b="1" lang="en-US" sz="1100" spc="-1" strike="noStrike">
                <a:solidFill>
                  <a:srgbClr val="0072ce"/>
                </a:solidFill>
                <a:latin typeface="Calibri"/>
                <a:ea typeface="Calibri"/>
              </a:rPr>
              <a:t>Spear Phishing</a:t>
            </a: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. Une attaque par email qui utilise vos vraies informations — votre nom, votre poste, vos collègues — pour paraître parfaitement légitime. »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Vous êtes la cible choisie. Ce n’est pas un hasard.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75" name="Shape 8"/>
          <p:cNvSpPr/>
          <p:nvPr/>
        </p:nvSpPr>
        <p:spPr>
          <a:xfrm>
            <a:off x="4709160" y="1115640"/>
            <a:ext cx="4160160" cy="35200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76" name="Shape 9"/>
          <p:cNvSpPr/>
          <p:nvPr/>
        </p:nvSpPr>
        <p:spPr>
          <a:xfrm>
            <a:off x="4709160" y="1115640"/>
            <a:ext cx="416016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Text 10"/>
          <p:cNvSpPr/>
          <p:nvPr/>
        </p:nvSpPr>
        <p:spPr>
          <a:xfrm>
            <a:off x="481896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RISQUES &amp; IMPACTS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78" name="Text 11"/>
          <p:cNvSpPr/>
          <p:nvPr/>
        </p:nvSpPr>
        <p:spPr>
          <a:xfrm>
            <a:off x="4873680" y="1572840"/>
            <a:ext cx="38401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</p:txBody>
      </p:sp>
      <p:sp>
        <p:nvSpPr>
          <p:cNvPr id="179" name="Shape 12"/>
          <p:cNvSpPr/>
          <p:nvPr/>
        </p:nvSpPr>
        <p:spPr>
          <a:xfrm>
            <a:off x="4873680" y="2395800"/>
            <a:ext cx="3840120" cy="383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0" name="Shape 13"/>
          <p:cNvSpPr/>
          <p:nvPr/>
        </p:nvSpPr>
        <p:spPr>
          <a:xfrm>
            <a:off x="4873680" y="2395800"/>
            <a:ext cx="6372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Text 14"/>
          <p:cNvSpPr/>
          <p:nvPr/>
        </p:nvSpPr>
        <p:spPr>
          <a:xfrm>
            <a:off x="5010840" y="2395800"/>
            <a:ext cx="3657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f07817"/>
                </a:solidFill>
                <a:latin typeface="Calibri"/>
                <a:ea typeface="Calibri"/>
              </a:rPr>
              <a:t>Perte financière immédiate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82" name="Shape 15"/>
          <p:cNvSpPr/>
          <p:nvPr/>
        </p:nvSpPr>
        <p:spPr>
          <a:xfrm>
            <a:off x="4873680" y="2898720"/>
            <a:ext cx="3840120" cy="383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3" name="Shape 16"/>
          <p:cNvSpPr/>
          <p:nvPr/>
        </p:nvSpPr>
        <p:spPr>
          <a:xfrm>
            <a:off x="4873680" y="2898720"/>
            <a:ext cx="6372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Text 17"/>
          <p:cNvSpPr/>
          <p:nvPr/>
        </p:nvSpPr>
        <p:spPr>
          <a:xfrm>
            <a:off x="5010840" y="2898720"/>
            <a:ext cx="3657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f07817"/>
                </a:solidFill>
                <a:latin typeface="Calibri"/>
                <a:ea typeface="Calibri"/>
              </a:rPr>
              <a:t>Données et SI compromis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85" name="Shape 18"/>
          <p:cNvSpPr/>
          <p:nvPr/>
        </p:nvSpPr>
        <p:spPr>
          <a:xfrm>
            <a:off x="4873680" y="3401640"/>
            <a:ext cx="3840120" cy="383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6" name="Shape 19"/>
          <p:cNvSpPr/>
          <p:nvPr/>
        </p:nvSpPr>
        <p:spPr>
          <a:xfrm>
            <a:off x="4873680" y="3401640"/>
            <a:ext cx="6372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7" name="Text 20"/>
          <p:cNvSpPr/>
          <p:nvPr/>
        </p:nvSpPr>
        <p:spPr>
          <a:xfrm>
            <a:off x="5010840" y="3401640"/>
            <a:ext cx="3657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f07817"/>
                </a:solidFill>
                <a:latin typeface="Calibri"/>
                <a:ea typeface="Calibri"/>
              </a:rPr>
              <a:t>Réputation de NET BY US touchée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88" name="Shape 21"/>
          <p:cNvSpPr/>
          <p:nvPr/>
        </p:nvSpPr>
        <p:spPr>
          <a:xfrm>
            <a:off x="4800600" y="3904560"/>
            <a:ext cx="3840120" cy="383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Shape 22"/>
          <p:cNvSpPr/>
          <p:nvPr/>
        </p:nvSpPr>
        <p:spPr>
          <a:xfrm>
            <a:off x="4809960" y="3904560"/>
            <a:ext cx="63720" cy="3837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0" name="Text 23"/>
          <p:cNvSpPr/>
          <p:nvPr/>
        </p:nvSpPr>
        <p:spPr>
          <a:xfrm>
            <a:off x="5010840" y="3904560"/>
            <a:ext cx="3657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Déclaration APDP obligatoire en 72h etc….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91" name="Text 24"/>
          <p:cNvSpPr/>
          <p:nvPr/>
        </p:nvSpPr>
        <p:spPr>
          <a:xfrm>
            <a:off x="4873680" y="4434840"/>
            <a:ext cx="3840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000" spc="-1" strike="noStrike">
                <a:solidFill>
                  <a:srgbClr val="7f8c8d"/>
                </a:solidFill>
                <a:latin typeface="Calibri"/>
                <a:ea typeface="Calibri"/>
              </a:rPr>
              <a:t>Silence dans la salle. Les visages sont graves.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92" name="Shape 27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3" name="Text 28"/>
          <p:cNvSpPr/>
          <p:nvPr/>
        </p:nvSpPr>
        <p:spPr>
          <a:xfrm>
            <a:off x="320040" y="477324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5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97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96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7: Episode 3 : Explication de l'attaque /Partie 2 et Fin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97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3 — Bons réflexes &amp; FIN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98" name="Shape 4"/>
          <p:cNvSpPr/>
          <p:nvPr/>
        </p:nvSpPr>
        <p:spPr>
          <a:xfrm>
            <a:off x="274320" y="1115640"/>
            <a:ext cx="265140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99" name="Shape 5"/>
          <p:cNvSpPr/>
          <p:nvPr/>
        </p:nvSpPr>
        <p:spPr>
          <a:xfrm>
            <a:off x="274320" y="1115640"/>
            <a:ext cx="2651400" cy="3837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Text 6"/>
          <p:cNvSpPr/>
          <p:nvPr/>
        </p:nvSpPr>
        <p:spPr>
          <a:xfrm>
            <a:off x="384120" y="1115640"/>
            <a:ext cx="2514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CONSEILS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01" name="Shape 7"/>
          <p:cNvSpPr/>
          <p:nvPr/>
        </p:nvSpPr>
        <p:spPr>
          <a:xfrm>
            <a:off x="3246120" y="1115640"/>
            <a:ext cx="2651400" cy="3520080"/>
          </a:xfrm>
          <a:prstGeom prst="rect">
            <a:avLst/>
          </a:prstGeom>
          <a:solidFill>
            <a:srgbClr val="e8f8ea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02" name="Shape 8"/>
          <p:cNvSpPr/>
          <p:nvPr/>
        </p:nvSpPr>
        <p:spPr>
          <a:xfrm>
            <a:off x="3246120" y="1115640"/>
            <a:ext cx="2651400" cy="383760"/>
          </a:xfrm>
          <a:prstGeom prst="rect">
            <a:avLst/>
          </a:prstGeom>
          <a:solidFill>
            <a:srgbClr val="2da333"/>
          </a:solidFill>
          <a:ln w="1270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3" name="Text 9"/>
          <p:cNvSpPr/>
          <p:nvPr/>
        </p:nvSpPr>
        <p:spPr>
          <a:xfrm>
            <a:off x="3355920" y="1115640"/>
            <a:ext cx="2514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BONS RÉFLEXES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04" name="Shape 10"/>
          <p:cNvSpPr/>
          <p:nvPr/>
        </p:nvSpPr>
        <p:spPr>
          <a:xfrm>
            <a:off x="6217920" y="1115640"/>
            <a:ext cx="265140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05" name="Shape 11"/>
          <p:cNvSpPr/>
          <p:nvPr/>
        </p:nvSpPr>
        <p:spPr>
          <a:xfrm>
            <a:off x="6217920" y="1115640"/>
            <a:ext cx="2651400" cy="3837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6" name="Text 12"/>
          <p:cNvSpPr/>
          <p:nvPr/>
        </p:nvSpPr>
        <p:spPr>
          <a:xfrm>
            <a:off x="6327720" y="1115640"/>
            <a:ext cx="2514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FIN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07" name="Text 13"/>
          <p:cNvSpPr/>
          <p:nvPr/>
        </p:nvSpPr>
        <p:spPr>
          <a:xfrm>
            <a:off x="438840" y="1572840"/>
            <a:ext cx="2422800" cy="29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endParaRPr b="0" lang="en-US" sz="1000" spc="-1" strike="noStrike">
              <a:latin typeface="Arial"/>
            </a:endParaRPr>
          </a:p>
          <a:p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Vérifiez toujours l'adresse email complète de l'expéditeur. Une seule lettre peut tout changer. </a:t>
            </a: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Comme le '-direction' qui a failli ne pas être vu. »</a:t>
            </a: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</p:txBody>
      </p:sp>
      <p:sp>
        <p:nvSpPr>
          <p:cNvPr id="208" name="Shape 14"/>
          <p:cNvSpPr/>
          <p:nvPr/>
        </p:nvSpPr>
        <p:spPr>
          <a:xfrm>
            <a:off x="3410640" y="1572840"/>
            <a:ext cx="2331360" cy="62136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9" name="Text 15"/>
          <p:cNvSpPr/>
          <p:nvPr/>
        </p:nvSpPr>
        <p:spPr>
          <a:xfrm>
            <a:off x="3520440" y="1627560"/>
            <a:ext cx="21484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1. Vérifier l'adresse expéditeur complète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10" name="Shape 16"/>
          <p:cNvSpPr/>
          <p:nvPr/>
        </p:nvSpPr>
        <p:spPr>
          <a:xfrm>
            <a:off x="3410640" y="2322720"/>
            <a:ext cx="2331360" cy="62136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1" name="Text 17"/>
          <p:cNvSpPr/>
          <p:nvPr/>
        </p:nvSpPr>
        <p:spPr>
          <a:xfrm>
            <a:off x="3520440" y="2377440"/>
            <a:ext cx="21484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2. Toute demande urgente de paiement = vérification par téléphone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12" name="Shape 18"/>
          <p:cNvSpPr/>
          <p:nvPr/>
        </p:nvSpPr>
        <p:spPr>
          <a:xfrm>
            <a:off x="3410640" y="3072240"/>
            <a:ext cx="2331360" cy="62136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Text 19"/>
          <p:cNvSpPr/>
          <p:nvPr/>
        </p:nvSpPr>
        <p:spPr>
          <a:xfrm>
            <a:off x="3520440" y="3127320"/>
            <a:ext cx="21484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3. Un doute, même petit = un appel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14" name="Shape 20"/>
          <p:cNvSpPr/>
          <p:nvPr/>
        </p:nvSpPr>
        <p:spPr>
          <a:xfrm>
            <a:off x="3410640" y="3822120"/>
            <a:ext cx="2331360" cy="62136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Text 21"/>
          <p:cNvSpPr/>
          <p:nvPr/>
        </p:nvSpPr>
        <p:spPr>
          <a:xfrm>
            <a:off x="3520440" y="3877200"/>
            <a:ext cx="21484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4. Signaler tout email suspect à la DSI sous 30 min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16" name="Text 22"/>
          <p:cNvSpPr/>
          <p:nvPr/>
        </p:nvSpPr>
        <p:spPr>
          <a:xfrm>
            <a:off x="6382440" y="1572840"/>
            <a:ext cx="2422800" cy="21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endParaRPr b="0" lang="en-US" sz="1000" spc="-1" strike="noStrike">
              <a:latin typeface="Arial"/>
            </a:endParaRPr>
          </a:p>
          <a:p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« Mr Euloge a vu ce que beaucoup auraient manqué.</a:t>
            </a: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Et vous ? »</a:t>
            </a: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</p:txBody>
      </p:sp>
      <p:sp>
        <p:nvSpPr>
          <p:cNvPr id="217" name="Shape 23"/>
          <p:cNvSpPr/>
          <p:nvPr/>
        </p:nvSpPr>
        <p:spPr>
          <a:xfrm>
            <a:off x="6382440" y="3730680"/>
            <a:ext cx="2422800" cy="68544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Text 24"/>
          <p:cNvSpPr/>
          <p:nvPr/>
        </p:nvSpPr>
        <p:spPr>
          <a:xfrm>
            <a:off x="6382440" y="3730680"/>
            <a:ext cx="24228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ffffff"/>
                </a:solidFill>
                <a:latin typeface="Calibri"/>
                <a:ea typeface="Calibri"/>
              </a:rPr>
              <a:t>securite@netbyus.com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19" name="Text 26"/>
          <p:cNvSpPr/>
          <p:nvPr/>
        </p:nvSpPr>
        <p:spPr>
          <a:xfrm>
            <a:off x="3200400" y="4187880"/>
            <a:ext cx="27428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FIN — L'affaire Ricardo Hounton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20" name="Shape 27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21" name="Text 28"/>
          <p:cNvSpPr/>
          <p:nvPr/>
        </p:nvSpPr>
        <p:spPr>
          <a:xfrm>
            <a:off x="320040" y="477324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LibreOffice/7.3.7.2$Linux_X86_64 LibreOffice_project/30$Build-2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2026-03-09T15:58:49Z</dcterms:created>
  <dc:creator>PptxGenJS</dc:creator>
  <dc:description/>
  <dc:language>en-US</dc:language>
  <cp:lastModifiedBy/>
  <dcterms:modified xsi:type="dcterms:W3CDTF">2026-03-09T18:08:41Z</dcterms:modified>
  <cp:revision>2</cp:revision>
  <dc:subject>PptxGenJS Presentation</dc:subject>
  <dc:title>L'affaire Ricardo Hounton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On-screen Show (16:9)</vt:lpwstr>
  </property>
  <property fmtid="{D5CDD505-2E9C-101B-9397-08002B2CF9AE}" pid="4" name="Slides">
    <vt:i4>8</vt:i4>
  </property>
</Properties>
</file>