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17"/>
    <p:sldId id="258" r:id="rId4"/>
    <p:sldId id="259" r:id="rId5"/>
    <p:sldId id="267" r:id="rId18"/>
    <p:sldId id="268" r:id="rId19"/>
    <p:sldId id="269" r:id="rId20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etbyus.com" TargetMode="External"/><Relationship Id="rId5" Type="http://schemas.openxmlformats.org/officeDocument/2006/relationships/hyperlink" Target="mailto:contact@netbyus.com" TargetMode="External"/><Relationship Id="rId9" Type="http://schemas.openxmlformats.org/officeDocument/2006/relationships/hyperlink" Target="https://www.linkedin.com/company/net-by-us" TargetMode="External"/><Relationship Id="rId11" Type="http://schemas.openxmlformats.org/officeDocument/2006/relationships/hyperlink" Target="https://www.facebook.com/netbyus" TargetMode="External"/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4" Type="http://schemas.openxmlformats.org/officeDocument/2006/relationships/image" Target="../media/image-9-3.png"/><Relationship Id="rId6" Type="http://schemas.openxmlformats.org/officeDocument/2006/relationships/image" Target="../media/image-9-4.png"/><Relationship Id="rId7" Type="http://schemas.openxmlformats.org/officeDocument/2006/relationships/image" Target="../media/image-9-5.png"/><Relationship Id="rId8" Type="http://schemas.openxmlformats.org/officeDocument/2006/relationships/image" Target="../media/image-9-6.png"/><Relationship Id="rId10" Type="http://schemas.openxmlformats.org/officeDocument/2006/relationships/image" Target="../media/image-9-7.png"/><Relationship Id="rId12" Type="http://schemas.openxmlformats.org/officeDocument/2006/relationships/image" Target="../media/image-9-8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778240" y="-2103120"/>
            <a:ext cx="5943600" cy="5943600"/>
          </a:xfrm>
          <a:prstGeom prst="ellipse">
            <a:avLst/>
          </a:prstGeom>
          <a:solidFill>
            <a:srgbClr val="0072CE">
              <a:alpha val="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-1828800" y="4206240"/>
            <a:ext cx="4389120" cy="4389120"/>
          </a:xfrm>
          <a:prstGeom prst="ellipse">
            <a:avLst/>
          </a:prstGeom>
          <a:solidFill>
            <a:srgbClr val="0072CE">
              <a:alpha val="6000"/>
            </a:srgbClr>
          </a:solidFill>
          <a:ln/>
        </p:spPr>
      </p:sp>
      <p:pic>
        <p:nvPicPr>
          <p:cNvPr id="5" name="Image 1" descr="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356" y="2671452"/>
            <a:ext cx="4206240" cy="87501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0" y="3820788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Let’s </a:t>
            </a:r>
            <a:pPr algn="ctr" indent="0" marL="0">
              <a:buNone/>
            </a:pPr>
            <a:r>
              <a:rPr lang="en-US" sz="1900" b="1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pPr algn="ctr" indent="0" marL="0">
              <a:buNone/>
            </a:pPr>
            <a:r>
              <a:rPr lang="en-US" sz="19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together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Notre approche méthodologique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548640" y="1188720"/>
            <a:ext cx="11064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 met en œuvre une approche d’intervention structurée, fondée sur les bonnes pratiques mondiales de gestion de projet et de gouvernance des systèmes d’information (Prince2, ITIL, etc.). Notre méthodologie vise à garantir une parfaite adéquation entre les besoins métiers, les solutions mises en œuvre et les objectifs du projet.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2148840"/>
            <a:ext cx="11064240" cy="4251960"/>
          </a:xfrm>
          <a:prstGeom prst="roundRect">
            <a:avLst>
              <a:gd name="adj" fmla="val 2151"/>
            </a:avLst>
          </a:prstGeom>
          <a:solidFill>
            <a:srgbClr val="F2F8FC"/>
          </a:solidFill>
          <a:ln/>
        </p:spPr>
      </p:sp>
      <p:sp>
        <p:nvSpPr>
          <p:cNvPr id="6" name="Shape 3"/>
          <p:cNvSpPr/>
          <p:nvPr/>
        </p:nvSpPr>
        <p:spPr>
          <a:xfrm>
            <a:off x="4997196" y="3566160"/>
            <a:ext cx="2194560" cy="2194560"/>
          </a:xfrm>
          <a:prstGeom prst="ellipse">
            <a:avLst/>
          </a:prstGeom>
          <a:ln w="28575">
            <a:solidFill>
              <a:srgbClr val="E03B2E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 rot="7560000">
            <a:off x="6620569" y="3656850"/>
            <a:ext cx="237744" cy="237744"/>
          </a:xfrm>
          <a:prstGeom prst="triangle">
            <a:avLst/>
          </a:prstGeom>
          <a:solidFill>
            <a:srgbClr val="E03B2E"/>
          </a:solidFill>
          <a:ln/>
        </p:spPr>
      </p:sp>
      <p:sp>
        <p:nvSpPr>
          <p:cNvPr id="8" name="Shape 5"/>
          <p:cNvSpPr/>
          <p:nvPr/>
        </p:nvSpPr>
        <p:spPr>
          <a:xfrm rot="-9720000">
            <a:off x="7019179" y="4883646"/>
            <a:ext cx="237744" cy="237744"/>
          </a:xfrm>
          <a:prstGeom prst="triangle">
            <a:avLst/>
          </a:prstGeom>
          <a:solidFill>
            <a:srgbClr val="E03B2E"/>
          </a:solidFill>
          <a:ln/>
        </p:spPr>
      </p:sp>
      <p:sp>
        <p:nvSpPr>
          <p:cNvPr id="9" name="Shape 6"/>
          <p:cNvSpPr/>
          <p:nvPr/>
        </p:nvSpPr>
        <p:spPr>
          <a:xfrm rot="-5400000">
            <a:off x="5975604" y="5641848"/>
            <a:ext cx="237744" cy="237744"/>
          </a:xfrm>
          <a:prstGeom prst="triangle">
            <a:avLst/>
          </a:prstGeom>
          <a:solidFill>
            <a:srgbClr val="E03B2E"/>
          </a:solidFill>
          <a:ln/>
        </p:spPr>
      </p:sp>
      <p:sp>
        <p:nvSpPr>
          <p:cNvPr id="10" name="Shape 7"/>
          <p:cNvSpPr/>
          <p:nvPr/>
        </p:nvSpPr>
        <p:spPr>
          <a:xfrm rot="-1080000">
            <a:off x="4932029" y="4883646"/>
            <a:ext cx="237744" cy="237744"/>
          </a:xfrm>
          <a:prstGeom prst="triangle">
            <a:avLst/>
          </a:prstGeom>
          <a:solidFill>
            <a:srgbClr val="E03B2E"/>
          </a:solidFill>
          <a:ln/>
        </p:spPr>
      </p:sp>
      <p:sp>
        <p:nvSpPr>
          <p:cNvPr id="11" name="Shape 8"/>
          <p:cNvSpPr/>
          <p:nvPr/>
        </p:nvSpPr>
        <p:spPr>
          <a:xfrm rot="3240000">
            <a:off x="5330639" y="3656850"/>
            <a:ext cx="237744" cy="237744"/>
          </a:xfrm>
          <a:prstGeom prst="triangle">
            <a:avLst/>
          </a:prstGeom>
          <a:solidFill>
            <a:srgbClr val="E03B2E"/>
          </a:solidFill>
          <a:ln/>
        </p:spPr>
      </p:sp>
      <p:sp>
        <p:nvSpPr>
          <p:cNvPr id="12" name="Shape 9"/>
          <p:cNvSpPr/>
          <p:nvPr/>
        </p:nvSpPr>
        <p:spPr>
          <a:xfrm>
            <a:off x="5591556" y="4160520"/>
            <a:ext cx="1005840" cy="100584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3" name="Image 1" descr="icons/use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2315" y="4291279"/>
            <a:ext cx="744322" cy="744322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705856" y="3177540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15" name="Image 2" descr="icons_dark/targe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670" y="3286354"/>
            <a:ext cx="559613" cy="559613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6227978" y="3699662"/>
            <a:ext cx="292608" cy="292608"/>
          </a:xfrm>
          <a:prstGeom prst="ellipse">
            <a:avLst/>
          </a:prstGeom>
          <a:solidFill>
            <a:srgbClr val="F078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6227978" y="369966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5020056" y="2354580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Cadrage de la mission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5020056" y="2756916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Définir les objectifs et la portée du projet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6749431" y="3935742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21" name="Image 3" descr="icons_dark/trend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245" y="4044555"/>
            <a:ext cx="559613" cy="559613"/>
          </a:xfrm>
          <a:prstGeom prst="rect">
            <a:avLst/>
          </a:prstGeom>
        </p:spPr>
      </p:pic>
      <p:sp>
        <p:nvSpPr>
          <p:cNvPr id="22" name="Shape 16"/>
          <p:cNvSpPr/>
          <p:nvPr/>
        </p:nvSpPr>
        <p:spPr>
          <a:xfrm>
            <a:off x="7271554" y="4457864"/>
            <a:ext cx="292608" cy="292608"/>
          </a:xfrm>
          <a:prstGeom prst="ellipse">
            <a:avLst/>
          </a:prstGeom>
          <a:solidFill>
            <a:srgbClr val="F078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7271554" y="44578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7709551" y="403175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Suivi continu du développement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7709551" y="443409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Surveiller les progrès et ajuster si nécessaire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6350821" y="5162538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27" name="Image 4" descr="icons_dark/fileChec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9635" y="5271352"/>
            <a:ext cx="559613" cy="559613"/>
          </a:xfrm>
          <a:prstGeom prst="rect">
            <a:avLst/>
          </a:prstGeom>
        </p:spPr>
      </p:pic>
      <p:sp>
        <p:nvSpPr>
          <p:cNvPr id="28" name="Shape 21"/>
          <p:cNvSpPr/>
          <p:nvPr/>
        </p:nvSpPr>
        <p:spPr>
          <a:xfrm>
            <a:off x="6872943" y="5684661"/>
            <a:ext cx="292608" cy="292608"/>
          </a:xfrm>
          <a:prstGeom prst="ellipse">
            <a:avLst/>
          </a:prstGeom>
          <a:solidFill>
            <a:srgbClr val="F078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9" name="Text 22"/>
          <p:cNvSpPr/>
          <p:nvPr/>
        </p:nvSpPr>
        <p:spPr>
          <a:xfrm>
            <a:off x="6872943" y="5684661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050" dirty="0"/>
          </a:p>
        </p:txBody>
      </p:sp>
      <p:sp>
        <p:nvSpPr>
          <p:cNvPr id="30" name="Text 23"/>
          <p:cNvSpPr/>
          <p:nvPr/>
        </p:nvSpPr>
        <p:spPr>
          <a:xfrm>
            <a:off x="7310941" y="5258550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Contrôle qualité</a:t>
            </a:r>
            <a:endParaRPr lang="en-US" sz="1350" dirty="0"/>
          </a:p>
        </p:txBody>
      </p:sp>
      <p:sp>
        <p:nvSpPr>
          <p:cNvPr id="31" name="Text 24"/>
          <p:cNvSpPr/>
          <p:nvPr/>
        </p:nvSpPr>
        <p:spPr>
          <a:xfrm>
            <a:off x="7310941" y="5660886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Assurer que les livrables répondent aux normes</a:t>
            </a:r>
            <a:endParaRPr lang="en-US" sz="1050" dirty="0"/>
          </a:p>
        </p:txBody>
      </p:sp>
      <p:sp>
        <p:nvSpPr>
          <p:cNvPr id="32" name="Shape 25"/>
          <p:cNvSpPr/>
          <p:nvPr/>
        </p:nvSpPr>
        <p:spPr>
          <a:xfrm>
            <a:off x="5060891" y="5162538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33" name="Image 5" descr="icons_dark/clipboar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9705" y="5271352"/>
            <a:ext cx="559613" cy="559613"/>
          </a:xfrm>
          <a:prstGeom prst="rect">
            <a:avLst/>
          </a:prstGeom>
        </p:spPr>
      </p:pic>
      <p:sp>
        <p:nvSpPr>
          <p:cNvPr id="34" name="Shape 26"/>
          <p:cNvSpPr/>
          <p:nvPr/>
        </p:nvSpPr>
        <p:spPr>
          <a:xfrm>
            <a:off x="5583013" y="5684661"/>
            <a:ext cx="292608" cy="292608"/>
          </a:xfrm>
          <a:prstGeom prst="ellipse">
            <a:avLst/>
          </a:prstGeom>
          <a:solidFill>
            <a:srgbClr val="F078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5" name="Text 27"/>
          <p:cNvSpPr/>
          <p:nvPr/>
        </p:nvSpPr>
        <p:spPr>
          <a:xfrm>
            <a:off x="5583013" y="5684661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050" dirty="0"/>
          </a:p>
        </p:txBody>
      </p:sp>
      <p:sp>
        <p:nvSpPr>
          <p:cNvPr id="36" name="Text 28"/>
          <p:cNvSpPr/>
          <p:nvPr/>
        </p:nvSpPr>
        <p:spPr>
          <a:xfrm>
            <a:off x="2729171" y="5258550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Assistance aux recettes</a:t>
            </a:r>
            <a:endParaRPr lang="en-US" sz="1350" dirty="0"/>
          </a:p>
        </p:txBody>
      </p:sp>
      <p:sp>
        <p:nvSpPr>
          <p:cNvPr id="37" name="Text 29"/>
          <p:cNvSpPr/>
          <p:nvPr/>
        </p:nvSpPr>
        <p:spPr>
          <a:xfrm>
            <a:off x="2729171" y="5660886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Soutenir les tests et l’acceptation du projet</a:t>
            </a:r>
            <a:endParaRPr lang="en-US" sz="1050" dirty="0"/>
          </a:p>
        </p:txBody>
      </p:sp>
      <p:sp>
        <p:nvSpPr>
          <p:cNvPr id="38" name="Shape 30"/>
          <p:cNvSpPr/>
          <p:nvPr/>
        </p:nvSpPr>
        <p:spPr>
          <a:xfrm>
            <a:off x="4662281" y="3935742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39" name="Image 6" descr="icons_dark/settings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94" y="4044555"/>
            <a:ext cx="559613" cy="559613"/>
          </a:xfrm>
          <a:prstGeom prst="rect">
            <a:avLst/>
          </a:prstGeom>
        </p:spPr>
      </p:pic>
      <p:sp>
        <p:nvSpPr>
          <p:cNvPr id="40" name="Shape 31"/>
          <p:cNvSpPr/>
          <p:nvPr/>
        </p:nvSpPr>
        <p:spPr>
          <a:xfrm>
            <a:off x="5184403" y="4457864"/>
            <a:ext cx="292608" cy="292608"/>
          </a:xfrm>
          <a:prstGeom prst="ellipse">
            <a:avLst/>
          </a:prstGeom>
          <a:solidFill>
            <a:srgbClr val="F078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1" name="Text 32"/>
          <p:cNvSpPr/>
          <p:nvPr/>
        </p:nvSpPr>
        <p:spPr>
          <a:xfrm>
            <a:off x="5184403" y="44578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050" dirty="0"/>
          </a:p>
        </p:txBody>
      </p:sp>
      <p:sp>
        <p:nvSpPr>
          <p:cNvPr id="42" name="Text 33"/>
          <p:cNvSpPr/>
          <p:nvPr/>
        </p:nvSpPr>
        <p:spPr>
          <a:xfrm>
            <a:off x="2330561" y="403175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Accompagnement à la mise en production</a:t>
            </a:r>
            <a:endParaRPr lang="en-US" sz="1350" dirty="0"/>
          </a:p>
        </p:txBody>
      </p:sp>
      <p:sp>
        <p:nvSpPr>
          <p:cNvPr id="43" name="Text 34"/>
          <p:cNvSpPr/>
          <p:nvPr/>
        </p:nvSpPr>
        <p:spPr>
          <a:xfrm>
            <a:off x="2330561" y="443409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Aider à la mise en œuvre et au déploiement</a:t>
            </a:r>
            <a:endParaRPr lang="en-US" sz="1050" dirty="0"/>
          </a:p>
        </p:txBody>
      </p:sp>
      <p:pic>
        <p:nvPicPr>
          <p:cNvPr id="44" name="Image 7" descr="logo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45" name="Text 35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Assistance à Maîtrise d’Ouvrage (AMOA)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548640" y="1188720"/>
            <a:ext cx="11064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Nous pouvons accompagner l’UGP à :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78308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2F8FC"/>
          </a:solidFill>
          <a:ln/>
        </p:spPr>
      </p:sp>
      <p:sp>
        <p:nvSpPr>
          <p:cNvPr id="6" name="Text 3"/>
          <p:cNvSpPr/>
          <p:nvPr/>
        </p:nvSpPr>
        <p:spPr>
          <a:xfrm>
            <a:off x="822960" y="198424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Cadrage et pilotage fonctionnel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22960" y="2468880"/>
            <a:ext cx="4800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Cadrer les besoins métiers et formaliser les exigences fonctionnelles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Faire l’interface entre utilisateurs et développeur, arbitrer les évolutions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Piloter l’avancement et suivre les demandes de changement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217920" y="178308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2F8FC"/>
          </a:solidFill>
          <a:ln/>
        </p:spPr>
      </p:sp>
      <p:sp>
        <p:nvSpPr>
          <p:cNvPr id="9" name="Text 6"/>
          <p:cNvSpPr/>
          <p:nvPr/>
        </p:nvSpPr>
        <p:spPr>
          <a:xfrm>
            <a:off x="6492240" y="198424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Qualité, recette et tests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492240" y="2468880"/>
            <a:ext cx="4800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Contrôler la conformité et la qualité des livrables (code, doc, performance)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Organiser la recette fonctionnelle et le suivi des anomalies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Superviser les tests techniques (intégration, charge, sécurité, continuité)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548640" y="438912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2F8FC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459028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Automatisation des processus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822960" y="5074920"/>
            <a:ext cx="4800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Identifier les processus à automatiser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Valider les workflows et circuits de validation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Contrôler la cohérence des règles de gestion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217920" y="438912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2F8FC"/>
          </a:solidFill>
          <a:ln/>
        </p:spPr>
      </p:sp>
      <p:sp>
        <p:nvSpPr>
          <p:cNvPr id="15" name="Text 12"/>
          <p:cNvSpPr/>
          <p:nvPr/>
        </p:nvSpPr>
        <p:spPr>
          <a:xfrm>
            <a:off x="6492240" y="459028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Accompagnement et déploiement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492240" y="5074920"/>
            <a:ext cx="4800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Préparer et former les utilisateurs au changement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Accompagner la prise en main des nouvelles fonctionnalités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Sécuriser la mise en production et le suivi post-déploiement</a:t>
            </a:r>
            <a:endParaRPr lang="en-US" sz="1250" dirty="0"/>
          </a:p>
        </p:txBody>
      </p:sp>
      <p:pic>
        <p:nvPicPr>
          <p:cNvPr id="17" name="Image 1" descr="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qui caractérise nos interventions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82880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F2F8FC"/>
          </a:solidFill>
          <a:ln/>
        </p:spPr>
      </p:sp>
      <p:sp>
        <p:nvSpPr>
          <p:cNvPr id="5" name="Shape 2"/>
          <p:cNvSpPr/>
          <p:nvPr/>
        </p:nvSpPr>
        <p:spPr>
          <a:xfrm>
            <a:off x="1440180" y="2194560"/>
            <a:ext cx="822960" cy="82296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6" name="Image 1" descr="icons/targe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165" y="2301545"/>
            <a:ext cx="608990" cy="6089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77240" y="3246120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approche orientée métier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3383280" y="182880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F2F8FC"/>
          </a:solidFill>
          <a:ln/>
        </p:spPr>
      </p:sp>
      <p:sp>
        <p:nvSpPr>
          <p:cNvPr id="9" name="Shape 5"/>
          <p:cNvSpPr/>
          <p:nvPr/>
        </p:nvSpPr>
        <p:spPr>
          <a:xfrm>
            <a:off x="4274820" y="2194560"/>
            <a:ext cx="822960" cy="82296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0" name="Image 2" descr="icons/handshak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805" y="2301545"/>
            <a:ext cx="608990" cy="60899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611880" y="3246120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accompagnement de proximité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217920" y="182880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F2F8FC"/>
          </a:solidFill>
          <a:ln/>
        </p:spPr>
      </p:sp>
      <p:sp>
        <p:nvSpPr>
          <p:cNvPr id="13" name="Shape 8"/>
          <p:cNvSpPr/>
          <p:nvPr/>
        </p:nvSpPr>
        <p:spPr>
          <a:xfrm>
            <a:off x="7109460" y="2194560"/>
            <a:ext cx="822960" cy="82296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4" name="Image 3" descr="icons/trend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6445" y="2301545"/>
            <a:ext cx="608990" cy="60899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446520" y="3246120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démarche orientée résultats</a:t>
            </a:r>
            <a:endParaRPr lang="en-US" sz="1600" dirty="0"/>
          </a:p>
        </p:txBody>
      </p:sp>
      <p:sp>
        <p:nvSpPr>
          <p:cNvPr id="16" name="Shape 10"/>
          <p:cNvSpPr/>
          <p:nvPr/>
        </p:nvSpPr>
        <p:spPr>
          <a:xfrm>
            <a:off x="9052560" y="182880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F2F8FC"/>
          </a:solidFill>
          <a:ln/>
        </p:spPr>
      </p:sp>
      <p:sp>
        <p:nvSpPr>
          <p:cNvPr id="17" name="Shape 11"/>
          <p:cNvSpPr/>
          <p:nvPr/>
        </p:nvSpPr>
        <p:spPr>
          <a:xfrm>
            <a:off x="9944100" y="2194560"/>
            <a:ext cx="822960" cy="82296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8" name="Image 4" descr="icons/layer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1085" y="2301545"/>
            <a:ext cx="608990" cy="60899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9281160" y="3246120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expertise multisectorielle</a:t>
            </a:r>
            <a:endParaRPr lang="en-US" sz="1600" dirty="0"/>
          </a:p>
        </p:txBody>
      </p:sp>
      <p:pic>
        <p:nvPicPr>
          <p:cNvPr id="20" name="Image 5" descr="logo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Nos coordonnées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60020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5" name="Shape 2"/>
          <p:cNvSpPr/>
          <p:nvPr/>
        </p:nvSpPr>
        <p:spPr>
          <a:xfrm>
            <a:off x="822960" y="189280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6" name="Image 1" descr="icons/glob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303" y="1983151"/>
            <a:ext cx="514259" cy="51425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83080" y="178308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E7A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Site web</a:t>
            </a:r>
            <a:endParaRPr lang="en-US" sz="1400" dirty="0"/>
          </a:p>
        </p:txBody>
      </p:sp>
      <p:sp>
        <p:nvSpPr>
          <p:cNvPr id="8" name="Text 4">
            <a:hlinkClick r:id="rId3" tooltip=""/>
          </p:cNvPr>
          <p:cNvSpPr/>
          <p:nvPr/>
        </p:nvSpPr>
        <p:spPr>
          <a:xfrm>
            <a:off x="1783080" y="214884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u="sng" dirty="0">
                <a:solidFill>
                  <a:srgbClr val="00325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netbyus.com</a:t>
            </a:r>
            <a:endParaRPr lang="en-US" sz="1450" dirty="0"/>
          </a:p>
        </p:txBody>
      </p:sp>
      <p:sp>
        <p:nvSpPr>
          <p:cNvPr id="9" name="Shape 5"/>
          <p:cNvSpPr/>
          <p:nvPr/>
        </p:nvSpPr>
        <p:spPr>
          <a:xfrm>
            <a:off x="6263640" y="160020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10" name="Shape 6"/>
          <p:cNvSpPr/>
          <p:nvPr/>
        </p:nvSpPr>
        <p:spPr>
          <a:xfrm>
            <a:off x="6537960" y="189280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1" name="Image 2" descr="icons/mai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8303" y="1983151"/>
            <a:ext cx="514259" cy="51425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498080" y="178308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E7A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Email</a:t>
            </a:r>
            <a:endParaRPr lang="en-US" sz="1400" dirty="0"/>
          </a:p>
        </p:txBody>
      </p:sp>
      <p:sp>
        <p:nvSpPr>
          <p:cNvPr id="13" name="Text 8">
            <a:hlinkClick r:id="rId5" tooltip=""/>
          </p:cNvPr>
          <p:cNvSpPr/>
          <p:nvPr/>
        </p:nvSpPr>
        <p:spPr>
          <a:xfrm>
            <a:off x="7498080" y="214884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u="sng" dirty="0">
                <a:solidFill>
                  <a:srgbClr val="00325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contact@netbyus.com</a:t>
            </a:r>
            <a:endParaRPr lang="en-US" sz="1450" dirty="0"/>
          </a:p>
        </p:txBody>
      </p:sp>
      <p:sp>
        <p:nvSpPr>
          <p:cNvPr id="14" name="Shape 9"/>
          <p:cNvSpPr/>
          <p:nvPr/>
        </p:nvSpPr>
        <p:spPr>
          <a:xfrm>
            <a:off x="548640" y="315468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15" name="Shape 10"/>
          <p:cNvSpPr/>
          <p:nvPr/>
        </p:nvSpPr>
        <p:spPr>
          <a:xfrm>
            <a:off x="822960" y="344728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6" name="Image 3" descr="icons/phon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303" y="3537631"/>
            <a:ext cx="514259" cy="514259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783080" y="333756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E7A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Téléphone</a:t>
            </a:r>
            <a:endParaRPr lang="en-US" sz="1400" dirty="0"/>
          </a:p>
        </p:txBody>
      </p:sp>
      <p:sp>
        <p:nvSpPr>
          <p:cNvPr id="18" name="Text 12"/>
          <p:cNvSpPr/>
          <p:nvPr/>
        </p:nvSpPr>
        <p:spPr>
          <a:xfrm>
            <a:off x="1783080" y="370332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0032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+229 01 55 01 83 63 • +228 98 85 25 25</a:t>
            </a:r>
            <a:endParaRPr lang="en-US" sz="1450" dirty="0"/>
          </a:p>
        </p:txBody>
      </p:sp>
      <p:sp>
        <p:nvSpPr>
          <p:cNvPr id="19" name="Shape 13"/>
          <p:cNvSpPr/>
          <p:nvPr/>
        </p:nvSpPr>
        <p:spPr>
          <a:xfrm>
            <a:off x="6263640" y="315468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20" name="Shape 14"/>
          <p:cNvSpPr/>
          <p:nvPr/>
        </p:nvSpPr>
        <p:spPr>
          <a:xfrm>
            <a:off x="6537960" y="344728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21" name="Image 4" descr="icons/mappin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8303" y="3537631"/>
            <a:ext cx="514259" cy="514259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498080" y="333756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E7A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Localisation</a:t>
            </a:r>
            <a:endParaRPr lang="en-US" sz="1400" dirty="0"/>
          </a:p>
        </p:txBody>
      </p:sp>
      <p:sp>
        <p:nvSpPr>
          <p:cNvPr id="23" name="Text 16"/>
          <p:cNvSpPr/>
          <p:nvPr/>
        </p:nvSpPr>
        <p:spPr>
          <a:xfrm>
            <a:off x="7498080" y="370332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0032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Cadjehoun, Cotonou, Bénin</a:t>
            </a:r>
            <a:endParaRPr lang="en-US" sz="1450" dirty="0"/>
          </a:p>
        </p:txBody>
      </p:sp>
      <p:sp>
        <p:nvSpPr>
          <p:cNvPr id="24" name="Shape 17"/>
          <p:cNvSpPr/>
          <p:nvPr/>
        </p:nvSpPr>
        <p:spPr>
          <a:xfrm>
            <a:off x="548640" y="470916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25" name="Shape 18"/>
          <p:cNvSpPr/>
          <p:nvPr/>
        </p:nvSpPr>
        <p:spPr>
          <a:xfrm>
            <a:off x="822960" y="500176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26" name="Image 5" descr="icons/linkedin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303" y="5092111"/>
            <a:ext cx="514259" cy="514259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783080" y="489204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E7A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LinkedIn</a:t>
            </a:r>
            <a:endParaRPr lang="en-US" sz="1400" dirty="0"/>
          </a:p>
        </p:txBody>
      </p:sp>
      <p:sp>
        <p:nvSpPr>
          <p:cNvPr id="28" name="Text 20">
            <a:hlinkClick r:id="rId9" tooltip=""/>
          </p:cNvPr>
          <p:cNvSpPr/>
          <p:nvPr/>
        </p:nvSpPr>
        <p:spPr>
          <a:xfrm>
            <a:off x="1783080" y="525780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u="sng" dirty="0">
                <a:solidFill>
                  <a:srgbClr val="00325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linkedin.com/company/net-by-us</a:t>
            </a:r>
            <a:endParaRPr lang="en-US" sz="1450" dirty="0"/>
          </a:p>
        </p:txBody>
      </p:sp>
      <p:sp>
        <p:nvSpPr>
          <p:cNvPr id="29" name="Shape 21"/>
          <p:cNvSpPr/>
          <p:nvPr/>
        </p:nvSpPr>
        <p:spPr>
          <a:xfrm>
            <a:off x="6263640" y="470916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30" name="Shape 22"/>
          <p:cNvSpPr/>
          <p:nvPr/>
        </p:nvSpPr>
        <p:spPr>
          <a:xfrm>
            <a:off x="6537960" y="500176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31" name="Image 6" descr="icons/facebook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8303" y="5092111"/>
            <a:ext cx="514259" cy="514259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7498080" y="489204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E7A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Facebook</a:t>
            </a:r>
            <a:endParaRPr lang="en-US" sz="1400" dirty="0"/>
          </a:p>
        </p:txBody>
      </p:sp>
      <p:sp>
        <p:nvSpPr>
          <p:cNvPr id="33" name="Text 24">
            <a:hlinkClick r:id="rId11" tooltip=""/>
          </p:cNvPr>
          <p:cNvSpPr/>
          <p:nvPr/>
        </p:nvSpPr>
        <p:spPr>
          <a:xfrm>
            <a:off x="7498080" y="525780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u="sng" dirty="0">
                <a:solidFill>
                  <a:srgbClr val="00325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facebook.com/netbyus</a:t>
            </a:r>
            <a:endParaRPr lang="en-US" sz="1450" dirty="0"/>
          </a:p>
        </p:txBody>
      </p:sp>
      <p:pic>
        <p:nvPicPr>
          <p:cNvPr id="34" name="Image 7" descr="logo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2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03120"/>
            <a:ext cx="5943600" cy="5943600"/>
          </a:xfrm>
          <a:prstGeom prst="ellipse">
            <a:avLst/>
          </a:prstGeom>
          <a:solidFill>
            <a:srgbClr val="0072CE">
              <a:alpha val="3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828800" y="4206240"/>
            <a:ext cx="4389120" cy="4389120"/>
          </a:xfrm>
          <a:prstGeom prst="ellipse">
            <a:avLst/>
          </a:prstGeom>
          <a:solidFill>
            <a:srgbClr val="0072CE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365760" y="137160"/>
            <a:ext cx="1645920" cy="517793"/>
          </a:xfrm>
          <a:prstGeom prst="roundRect">
            <a:avLst>
              <a:gd name="adj" fmla="val 14128"/>
            </a:avLst>
          </a:prstGeom>
          <a:solidFill>
            <a:srgbClr val="FFFFFF"/>
          </a:solidFill>
          <a:ln/>
        </p:spPr>
      </p:sp>
      <p:pic>
        <p:nvPicPr>
          <p:cNvPr id="5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28600"/>
            <a:ext cx="1463040" cy="334913"/>
          </a:xfrm>
          <a:prstGeom prst="rect">
            <a:avLst/>
          </a:prstGeom>
        </p:spPr>
      </p:pic>
      <p:pic>
        <p:nvPicPr>
          <p:cNvPr id="6" name="Image 1" descr="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356" y="2671452"/>
            <a:ext cx="4206240" cy="87501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0" y="3820788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Let’s </a:t>
            </a:r>
            <a:pPr algn="ctr" indent="0" marL="0">
              <a:buNone/>
            </a:pPr>
            <a:r>
              <a:rPr lang="en-US" sz="1900" b="1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together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s/ppt/media/image-1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pic>
        <p:nvPicPr>
          <p:cNvPr id="3" name="Image 1" descr="logos/ppt/media/image-1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86868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 sommes-nous ?</a:t>
            </a:r>
            <a:endParaRPr lang="en-US" sz="3000" dirty="0"/>
          </a:p>
        </p:txBody>
      </p:sp>
      <p:sp>
        <p:nvSpPr>
          <p:cNvPr id="5" name="Text 1"/>
          <p:cNvSpPr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900" name="Background Band 1"/>
          <p:cNvSpPr/>
          <p:nvPr/>
        </p:nvSpPr>
        <p:spPr>
          <a:xfrm>
            <a:off x="548640" y="1691640"/>
            <a:ext cx="11094415" cy="2057400"/>
          </a:xfrm>
          <a:prstGeom prst="roundRect">
            <a:avLst>
              <a:gd name="adj" fmla="val 4082"/>
            </a:avLst>
          </a:prstGeom>
          <a:solidFill>
            <a:srgbClr val="F2F8FC"/>
          </a:solidFill>
          <a:ln/>
        </p:spPr>
      </p:sp>
      <p:sp>
        <p:nvSpPr>
          <p:cNvPr id="6" name="Text 2"/>
          <p:cNvSpPr/>
          <p:nvPr/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 </a:t>
            </a:r>
            <a:pPr algn="l" indent="0" marL="0">
              <a:buNone/>
            </a:pPr>
            <a:r>
              <a:rPr lang="en-US" sz="14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 une entreprise de services numériques internationale, structurée autour de trois métiers :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548640" y="2423160"/>
            <a:ext cx="3520440" cy="1143000"/>
          </a:xfrm>
          <a:prstGeom prst="roundRect">
            <a:avLst>
              <a:gd name="adj" fmla="val 6400"/>
            </a:avLst>
          </a:prstGeom>
          <a:solidFill>
            <a:srgbClr val="00325A"/>
          </a:solidFill>
          <a:ln/>
        </p:spPr>
      </p:sp>
      <p:sp>
        <p:nvSpPr>
          <p:cNvPr id="8" name="Shape 4"/>
          <p:cNvSpPr/>
          <p:nvPr/>
        </p:nvSpPr>
        <p:spPr>
          <a:xfrm>
            <a:off x="905256" y="2665476"/>
            <a:ext cx="658368" cy="658368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9" name="Image 2" descr="icons/cloud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" y="2830068"/>
            <a:ext cx="329184" cy="32918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37360" y="2423160"/>
            <a:ext cx="2148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Édition de plateforme SaaS</a:t>
            </a:r>
            <a:endParaRPr lang="en-US" sz="1450" dirty="0"/>
          </a:p>
        </p:txBody>
      </p:sp>
      <p:sp>
        <p:nvSpPr>
          <p:cNvPr id="11" name="Shape 6"/>
          <p:cNvSpPr/>
          <p:nvPr/>
        </p:nvSpPr>
        <p:spPr>
          <a:xfrm>
            <a:off x="4389120" y="2423160"/>
            <a:ext cx="3520440" cy="1143000"/>
          </a:xfrm>
          <a:prstGeom prst="roundRect">
            <a:avLst>
              <a:gd name="adj" fmla="val 6400"/>
            </a:avLst>
          </a:prstGeom>
          <a:solidFill>
            <a:srgbClr val="00325A"/>
          </a:solidFill>
          <a:ln/>
        </p:spPr>
      </p:sp>
      <p:sp>
        <p:nvSpPr>
          <p:cNvPr id="12" name="Shape 7"/>
          <p:cNvSpPr/>
          <p:nvPr/>
        </p:nvSpPr>
        <p:spPr>
          <a:xfrm>
            <a:off x="4745736" y="2665476"/>
            <a:ext cx="658368" cy="658368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3" name="Image 3" descr="icons/handshak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0328" y="2830068"/>
            <a:ext cx="329184" cy="32918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577840" y="2423160"/>
            <a:ext cx="2148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Consulting Services</a:t>
            </a:r>
            <a:endParaRPr lang="en-US" sz="1450" dirty="0"/>
          </a:p>
        </p:txBody>
      </p:sp>
      <p:sp>
        <p:nvSpPr>
          <p:cNvPr id="15" name="Shape 9"/>
          <p:cNvSpPr/>
          <p:nvPr/>
        </p:nvSpPr>
        <p:spPr>
          <a:xfrm>
            <a:off x="8229600" y="2423160"/>
            <a:ext cx="3520440" cy="1143000"/>
          </a:xfrm>
          <a:prstGeom prst="roundRect">
            <a:avLst>
              <a:gd name="adj" fmla="val 6400"/>
            </a:avLst>
          </a:prstGeom>
          <a:solidFill>
            <a:srgbClr val="00325A"/>
          </a:solidFill>
          <a:ln/>
        </p:spPr>
      </p:sp>
      <p:sp>
        <p:nvSpPr>
          <p:cNvPr id="16" name="Shape 10"/>
          <p:cNvSpPr/>
          <p:nvPr/>
        </p:nvSpPr>
        <p:spPr>
          <a:xfrm>
            <a:off x="8586216" y="2665476"/>
            <a:ext cx="658368" cy="658368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7" name="Image 4" descr="icons/shield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0808" y="2830068"/>
            <a:ext cx="329184" cy="32918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9418320" y="2423160"/>
            <a:ext cx="2148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et Cloud</a:t>
            </a:r>
            <a:endParaRPr lang="en-US" sz="1450" dirty="0"/>
          </a:p>
        </p:txBody>
      </p:sp>
      <p:sp>
        <p:nvSpPr>
          <p:cNvPr id="901" name="Background Band 2"/>
          <p:cNvSpPr/>
          <p:nvPr/>
        </p:nvSpPr>
        <p:spPr>
          <a:xfrm>
            <a:off x="548640" y="3703320"/>
            <a:ext cx="11094415" cy="2724912"/>
          </a:xfrm>
          <a:prstGeom prst="roundRect">
            <a:avLst>
              <a:gd name="adj" fmla="val 3636"/>
            </a:avLst>
          </a:prstGeom>
          <a:solidFill>
            <a:srgbClr val="F2F8FC"/>
          </a:solidFill>
          <a:ln/>
        </p:spPr>
      </p:sp>
      <p:sp>
        <p:nvSpPr>
          <p:cNvPr id="19" name="Text 12"/>
          <p:cNvSpPr/>
          <p:nvPr/>
        </p:nvSpPr>
        <p:spPr>
          <a:xfrm>
            <a:off x="548640" y="388620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approche 360° couvre tout le cycle de vie d’un projet informatique :</a:t>
            </a:r>
            <a:endParaRPr lang="en-US" sz="1400" dirty="0"/>
          </a:p>
        </p:txBody>
      </p:sp>
      <p:sp>
        <p:nvSpPr>
          <p:cNvPr id="20" name="Shape 13"/>
          <p:cNvSpPr/>
          <p:nvPr/>
        </p:nvSpPr>
        <p:spPr>
          <a:xfrm>
            <a:off x="548640" y="4370832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F2F8FC"/>
          </a:solidFill>
          <a:ln/>
          <a:effectLst>
            <a:outerShdw sx="100000" sy="100000" kx="0" ky="0" algn="bl" rotWithShape="0" blurRad="101600" dist="25400" dir="5400000">
              <a:srgbClr val="0B2E4A">
                <a:alpha val="12000"/>
              </a:srgbClr>
            </a:outerShdw>
          </a:effectLst>
        </p:spPr>
      </p:sp>
      <p:sp>
        <p:nvSpPr>
          <p:cNvPr id="21" name="Shape 14"/>
          <p:cNvSpPr/>
          <p:nvPr/>
        </p:nvSpPr>
        <p:spPr>
          <a:xfrm>
            <a:off x="777240" y="4599432"/>
            <a:ext cx="548640" cy="548640"/>
          </a:xfrm>
          <a:prstGeom prst="ellipse">
            <a:avLst/>
          </a:prstGeom>
          <a:solidFill>
            <a:srgbClr val="F2F8FC"/>
          </a:solidFill>
          <a:ln/>
        </p:spPr>
      </p:sp>
      <p:pic>
        <p:nvPicPr>
          <p:cNvPr id="22" name="Image 5" descr="icons/compass_navy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4736592"/>
            <a:ext cx="274320" cy="27432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1417320" y="4590288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</a:t>
            </a:r>
            <a:endParaRPr lang="en-US" sz="1400" dirty="0"/>
          </a:p>
        </p:txBody>
      </p:sp>
      <p:sp>
        <p:nvSpPr>
          <p:cNvPr id="24" name="Text 16"/>
          <p:cNvSpPr/>
          <p:nvPr/>
        </p:nvSpPr>
        <p:spPr>
          <a:xfrm>
            <a:off x="868680" y="5239512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et conception</a:t>
            </a:r>
            <a:endParaRPr lang="en-US" sz="115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Maîtrise d’ouvrage / AMOA</a:t>
            </a:r>
            <a:endParaRPr lang="en-US" sz="1150" dirty="0"/>
          </a:p>
        </p:txBody>
      </p:sp>
      <p:sp>
        <p:nvSpPr>
          <p:cNvPr id="25" name="Shape 17"/>
          <p:cNvSpPr/>
          <p:nvPr/>
        </p:nvSpPr>
        <p:spPr>
          <a:xfrm>
            <a:off x="4389120" y="4370832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F2F8FC"/>
          </a:solidFill>
          <a:ln/>
          <a:effectLst>
            <a:outerShdw sx="100000" sy="100000" kx="0" ky="0" algn="bl" rotWithShape="0" blurRad="101600" dist="25400" dir="5400000">
              <a:srgbClr val="0B2E4A">
                <a:alpha val="12000"/>
              </a:srgbClr>
            </a:outerShdw>
          </a:effectLst>
        </p:spPr>
      </p:sp>
      <p:sp>
        <p:nvSpPr>
          <p:cNvPr id="26" name="Shape 18"/>
          <p:cNvSpPr/>
          <p:nvPr/>
        </p:nvSpPr>
        <p:spPr>
          <a:xfrm>
            <a:off x="4617720" y="4599432"/>
            <a:ext cx="548640" cy="548640"/>
          </a:xfrm>
          <a:prstGeom prst="ellipse">
            <a:avLst/>
          </a:prstGeom>
          <a:solidFill>
            <a:srgbClr val="F2F8FC"/>
          </a:solidFill>
          <a:ln/>
        </p:spPr>
      </p:sp>
      <p:pic>
        <p:nvPicPr>
          <p:cNvPr id="27" name="Image 6" descr="icons/settings_navy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880" y="4736592"/>
            <a:ext cx="274320" cy="274320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5257800" y="4590288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Réalisation</a:t>
            </a:r>
            <a:endParaRPr lang="en-US" sz="1400" dirty="0"/>
          </a:p>
        </p:txBody>
      </p:sp>
      <p:sp>
        <p:nvSpPr>
          <p:cNvPr id="29" name="Text 20"/>
          <p:cNvSpPr/>
          <p:nvPr/>
        </p:nvSpPr>
        <p:spPr>
          <a:xfrm>
            <a:off x="4709160" y="5239512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Développement</a:t>
            </a:r>
            <a:endParaRPr lang="en-US" sz="115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et validation</a:t>
            </a:r>
            <a:endParaRPr lang="en-US" sz="115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Déploiement</a:t>
            </a:r>
            <a:endParaRPr lang="en-US" sz="1150" dirty="0"/>
          </a:p>
        </p:txBody>
      </p:sp>
      <p:sp>
        <p:nvSpPr>
          <p:cNvPr id="30" name="Shape 21"/>
          <p:cNvSpPr/>
          <p:nvPr/>
        </p:nvSpPr>
        <p:spPr>
          <a:xfrm>
            <a:off x="8229600" y="4370832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F2F8FC"/>
          </a:solidFill>
          <a:ln/>
          <a:effectLst>
            <a:outerShdw sx="100000" sy="100000" kx="0" ky="0" algn="bl" rotWithShape="0" blurRad="101600" dist="25400" dir="5400000">
              <a:srgbClr val="0B2E4A">
                <a:alpha val="12000"/>
              </a:srgbClr>
            </a:outerShdw>
          </a:effectLst>
        </p:spPr>
      </p:sp>
      <p:sp>
        <p:nvSpPr>
          <p:cNvPr id="31" name="Shape 22"/>
          <p:cNvSpPr/>
          <p:nvPr/>
        </p:nvSpPr>
        <p:spPr>
          <a:xfrm>
            <a:off x="8458200" y="4599432"/>
            <a:ext cx="548640" cy="548640"/>
          </a:xfrm>
          <a:prstGeom prst="ellipse">
            <a:avLst/>
          </a:prstGeom>
          <a:solidFill>
            <a:srgbClr val="F2F8FC"/>
          </a:solidFill>
          <a:ln/>
        </p:spPr>
      </p:sp>
      <p:pic>
        <p:nvPicPr>
          <p:cNvPr id="32" name="Image 7" descr="icons/headset_navy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5360" y="4736592"/>
            <a:ext cx="274320" cy="274320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9098280" y="4590288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Accompagnement</a:t>
            </a:r>
            <a:endParaRPr lang="en-US" sz="1400" dirty="0"/>
          </a:p>
        </p:txBody>
      </p:sp>
      <p:sp>
        <p:nvSpPr>
          <p:cNvPr id="34" name="Text 24"/>
          <p:cNvSpPr/>
          <p:nvPr/>
        </p:nvSpPr>
        <p:spPr>
          <a:xfrm>
            <a:off x="8549640" y="5239512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</a:t>
            </a:r>
            <a:endParaRPr lang="en-US" sz="115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15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Amélioration continue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s/ppt/media/image-1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pic>
        <p:nvPicPr>
          <p:cNvPr id="3" name="Image 1" descr="logos/ppt/media/image-1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86868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Quelques références clés</a:t>
            </a:r>
            <a:endParaRPr lang="en-US" sz="3000" dirty="0"/>
          </a:p>
        </p:txBody>
      </p:sp>
      <p:sp>
        <p:nvSpPr>
          <p:cNvPr id="5" name="Text 1"/>
          <p:cNvSpPr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Shape 2"/>
          <p:cNvSpPr/>
          <p:nvPr/>
        </p:nvSpPr>
        <p:spPr>
          <a:xfrm>
            <a:off x="548640" y="1965960"/>
            <a:ext cx="3977640" cy="4160520"/>
          </a:xfrm>
          <a:prstGeom prst="roundRect">
            <a:avLst>
              <a:gd name="adj" fmla="val 1839"/>
            </a:avLst>
          </a:prstGeom>
          <a:solidFill>
            <a:srgbClr val="F2F8FC"/>
          </a:solidFill>
          <a:ln/>
          <a:effectLst>
            <a:outerShdw sx="100000" sy="100000" kx="0" ky="0" algn="bl" rotWithShape="0" blurRad="101600" dist="25400" dir="5400000">
              <a:srgbClr val="0B2E4A">
                <a:alpha val="12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914400" y="2240280"/>
            <a:ext cx="822960" cy="822960"/>
          </a:xfrm>
          <a:prstGeom prst="ellipse">
            <a:avLst/>
          </a:prstGeom>
          <a:solidFill>
            <a:srgbClr val="F2F8FC"/>
          </a:solidFill>
          <a:ln/>
        </p:spPr>
      </p:sp>
      <p:pic>
        <p:nvPicPr>
          <p:cNvPr id="8" name="Image 2" descr="icons/building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" y="2446020"/>
            <a:ext cx="411480" cy="4114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68680" y="3291840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Doehler Afrique de l’Ouest &amp; Afrique Centrale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868680" y="4114800"/>
            <a:ext cx="3337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Döhler est un producteur, distributeur et fournisseur mondial d’ingrédients naturels et de systèmes d’ingrédients à base de technologies, notamment des additifs alimentaires, destinés aux industries agroalimentaires.</a:t>
            </a:r>
            <a:endParaRPr lang="en-US" sz="1150" dirty="0"/>
          </a:p>
        </p:txBody>
      </p:sp>
      <p:sp>
        <p:nvSpPr>
          <p:cNvPr id="11" name="Text 6"/>
          <p:cNvSpPr/>
          <p:nvPr/>
        </p:nvSpPr>
        <p:spPr>
          <a:xfrm>
            <a:off x="868680" y="5120640"/>
            <a:ext cx="16687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078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endParaRPr lang="en-US" sz="3000" dirty="0"/>
          </a:p>
        </p:txBody>
      </p:sp>
      <p:sp>
        <p:nvSpPr>
          <p:cNvPr id="12" name="Text 7"/>
          <p:cNvSpPr/>
          <p:nvPr/>
        </p:nvSpPr>
        <p:spPr>
          <a:xfrm>
            <a:off x="868680" y="5623560"/>
            <a:ext cx="16687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pays</a:t>
            </a:r>
            <a:endParaRPr lang="en-US" sz="1100" dirty="0"/>
          </a:p>
        </p:txBody>
      </p:sp>
      <p:sp>
        <p:nvSpPr>
          <p:cNvPr id="13" name="Text 8"/>
          <p:cNvSpPr/>
          <p:nvPr/>
        </p:nvSpPr>
        <p:spPr>
          <a:xfrm>
            <a:off x="2537460" y="5120640"/>
            <a:ext cx="16687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078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3000" dirty="0"/>
          </a:p>
        </p:txBody>
      </p:sp>
      <p:sp>
        <p:nvSpPr>
          <p:cNvPr id="14" name="Text 9"/>
          <p:cNvSpPr/>
          <p:nvPr/>
        </p:nvSpPr>
        <p:spPr>
          <a:xfrm>
            <a:off x="2537460" y="5623560"/>
            <a:ext cx="16687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sites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5303520" y="2240280"/>
            <a:ext cx="0" cy="3611880"/>
          </a:xfrm>
          <a:prstGeom prst="line">
            <a:avLst/>
          </a:prstGeom>
          <a:noFill/>
          <a:ln w="19050">
            <a:solidFill>
              <a:srgbClr val="C7D6E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5175504" y="211226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5532120" y="196596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Avant-projet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5532120" y="235000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Écoute du besoin et formalisation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Rédaction des cahiers des charges pour l’ERP multi-pays et pour la solution de contrôle d’accès sécurisés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5175504" y="349910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5532120" y="335280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5532120" y="373684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 et développement de l’ERP multi-pays intégrant plusieurs domaines métiers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 et développement de la solution de contrôle d’accès et de gestion des accès sécurisés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unitaires, tests d’intégration et tests de performance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5175504" y="488594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5532120" y="473964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Après-projet</a:t>
            </a:r>
            <a:endParaRPr lang="en-US" sz="1350" dirty="0"/>
          </a:p>
        </p:txBody>
      </p:sp>
      <p:sp>
        <p:nvSpPr>
          <p:cNvPr id="24" name="Text 19"/>
          <p:cNvSpPr/>
          <p:nvPr/>
        </p:nvSpPr>
        <p:spPr>
          <a:xfrm>
            <a:off x="5532120" y="512368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des utilisateurs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Accompagnement à la mise en production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et maintenance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s/ppt/media/image-1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pic>
        <p:nvPicPr>
          <p:cNvPr id="3" name="Image 1" descr="logos/ppt/media/image-1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86868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Quelques références clés</a:t>
            </a:r>
            <a:endParaRPr lang="en-US" sz="3000" dirty="0"/>
          </a:p>
        </p:txBody>
      </p:sp>
      <p:sp>
        <p:nvSpPr>
          <p:cNvPr id="5" name="Text 1"/>
          <p:cNvSpPr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Shape 2"/>
          <p:cNvSpPr/>
          <p:nvPr/>
        </p:nvSpPr>
        <p:spPr>
          <a:xfrm>
            <a:off x="548640" y="1965960"/>
            <a:ext cx="3977640" cy="4160520"/>
          </a:xfrm>
          <a:prstGeom prst="roundRect">
            <a:avLst>
              <a:gd name="adj" fmla="val 1839"/>
            </a:avLst>
          </a:prstGeom>
          <a:solidFill>
            <a:srgbClr val="F2F8FC"/>
          </a:solidFill>
          <a:ln/>
          <a:effectLst>
            <a:outerShdw sx="100000" sy="100000" kx="0" ky="0" algn="bl" rotWithShape="0" blurRad="101600" dist="25400" dir="5400000">
              <a:srgbClr val="0B2E4A">
                <a:alpha val="12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914400" y="2240280"/>
            <a:ext cx="822960" cy="822960"/>
          </a:xfrm>
          <a:prstGeom prst="ellipse">
            <a:avLst/>
          </a:prstGeom>
          <a:solidFill>
            <a:srgbClr val="F2F8FC"/>
          </a:solidFill>
          <a:ln/>
        </p:spPr>
      </p:sp>
      <p:pic>
        <p:nvPicPr>
          <p:cNvPr id="8" name="Image 2" descr="icons/scale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" y="2446020"/>
            <a:ext cx="411480" cy="4114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68680" y="3291840"/>
            <a:ext cx="3337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Cabinet Notarial ADYK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868680" y="3886200"/>
            <a:ext cx="3337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ADYK est un cabinet notarial spécialisé dans l’accompagnement juridique des particuliers, des entreprises et des institutions.</a:t>
            </a:r>
            <a:endParaRPr lang="en-US" sz="1150" dirty="0"/>
          </a:p>
        </p:txBody>
      </p:sp>
      <p:sp>
        <p:nvSpPr>
          <p:cNvPr id="11" name="Shape 6"/>
          <p:cNvSpPr/>
          <p:nvPr/>
        </p:nvSpPr>
        <p:spPr>
          <a:xfrm>
            <a:off x="5303520" y="2240280"/>
            <a:ext cx="0" cy="3611880"/>
          </a:xfrm>
          <a:prstGeom prst="line">
            <a:avLst/>
          </a:prstGeom>
          <a:noFill/>
          <a:ln w="19050">
            <a:solidFill>
              <a:srgbClr val="C7D6E4"/>
            </a:solidFill>
            <a:prstDash val="solid"/>
          </a:ln>
        </p:spPr>
      </p:sp>
      <p:sp>
        <p:nvSpPr>
          <p:cNvPr id="12" name="Shape 7"/>
          <p:cNvSpPr/>
          <p:nvPr/>
        </p:nvSpPr>
        <p:spPr>
          <a:xfrm>
            <a:off x="5175504" y="211226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5532120" y="196596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Avant-projet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5532120" y="235000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Écoute du besoin et formalisation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Rédaction du cahier des charges pour la solution de gestion des dossiers notariaux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5175504" y="349910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5532120" y="335280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5532120" y="373684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Conception, développement et intégration de la solution de gestion électronique des archives et des documents (GED)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unitaires, tests d’intégration et tests fonctionnels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5175504" y="488594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5532120" y="473964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Après-projet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5532120" y="512368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des utilisateurs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Accompagnement à la mise en production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et maintenance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s/ppt/media/image-1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pic>
        <p:nvPicPr>
          <p:cNvPr id="3" name="Image 1" descr="logos/ppt/media/image-1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86868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Quelques références clés</a:t>
            </a:r>
            <a:endParaRPr lang="en-US" sz="3000" dirty="0"/>
          </a:p>
        </p:txBody>
      </p:sp>
      <p:sp>
        <p:nvSpPr>
          <p:cNvPr id="5" name="Text 1"/>
          <p:cNvSpPr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Shape 2"/>
          <p:cNvSpPr/>
          <p:nvPr/>
        </p:nvSpPr>
        <p:spPr>
          <a:xfrm>
            <a:off x="548640" y="1965960"/>
            <a:ext cx="3977640" cy="4160520"/>
          </a:xfrm>
          <a:prstGeom prst="roundRect">
            <a:avLst>
              <a:gd name="adj" fmla="val 1839"/>
            </a:avLst>
          </a:prstGeom>
          <a:solidFill>
            <a:srgbClr val="F2F8FC"/>
          </a:solidFill>
          <a:ln/>
          <a:effectLst>
            <a:outerShdw sx="100000" sy="100000" kx="0" ky="0" algn="bl" rotWithShape="0" blurRad="101600" dist="25400" dir="5400000">
              <a:srgbClr val="0B2E4A">
                <a:alpha val="12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914400" y="2240280"/>
            <a:ext cx="822960" cy="822960"/>
          </a:xfrm>
          <a:prstGeom prst="ellipse">
            <a:avLst/>
          </a:prstGeom>
          <a:solidFill>
            <a:srgbClr val="F2F8FC"/>
          </a:solidFill>
          <a:ln/>
        </p:spPr>
      </p:sp>
      <p:pic>
        <p:nvPicPr>
          <p:cNvPr id="8" name="Image 2" descr="icons/building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" y="2446020"/>
            <a:ext cx="411480" cy="4114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68680" y="3291840"/>
            <a:ext cx="3337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SDP Groupe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868680" y="3886200"/>
            <a:ext cx="3337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groupe qui met au service des maîtres d’ouvrage publics et privés une expertise internationale sur des projets d’infrastructures de transport, d’ouvrages d’art et immobiliers.</a:t>
            </a:r>
            <a:endParaRPr lang="en-US" sz="1150" dirty="0"/>
          </a:p>
        </p:txBody>
      </p:sp>
      <p:sp>
        <p:nvSpPr>
          <p:cNvPr id="11" name="Shape 6"/>
          <p:cNvSpPr/>
          <p:nvPr/>
        </p:nvSpPr>
        <p:spPr>
          <a:xfrm>
            <a:off x="5303520" y="2240280"/>
            <a:ext cx="0" cy="3611880"/>
          </a:xfrm>
          <a:prstGeom prst="line">
            <a:avLst/>
          </a:prstGeom>
          <a:noFill/>
          <a:ln w="19050">
            <a:solidFill>
              <a:srgbClr val="C7D6E4"/>
            </a:solidFill>
            <a:prstDash val="solid"/>
          </a:ln>
        </p:spPr>
      </p:sp>
      <p:sp>
        <p:nvSpPr>
          <p:cNvPr id="12" name="Shape 7"/>
          <p:cNvSpPr/>
          <p:nvPr/>
        </p:nvSpPr>
        <p:spPr>
          <a:xfrm>
            <a:off x="5175504" y="211226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5532120" y="196596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Avant-projet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5532120" y="235000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Écoute du besoin et formalisation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Rédaction du cahier des charges pour la digitalisation du Système de Management Intégré Qualité, Sécurité et Environnement (SMI-QSE)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5175504" y="349910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5532120" y="335280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5532120" y="373684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 d’une solution basée sur une base existante développée par NetByUs, améliorée pour ce projet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Développement, tests unitaires et tests d’intégration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5175504" y="488594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5532120" y="473964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Après-projet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5532120" y="512368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des utilisateurs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Accompagnement à la mise en production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et maintenance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2026-07-30T19:07:41Z</dcterms:created>
  <dcterms:modified xsi:type="dcterms:W3CDTF">2026-07-30T19:07:41Z</dcterms:modified>
</cp:coreProperties>
</file>