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2"/>
  </p:notesMasterIdLst>
  <p:sldIdLst>
    <p:sldId id="256" r:id="rId2"/>
    <p:sldId id="259" r:id="rId3"/>
    <p:sldId id="257" r:id="rId4"/>
    <p:sldId id="261" r:id="rId5"/>
    <p:sldId id="262" r:id="rId6"/>
    <p:sldId id="264" r:id="rId7"/>
    <p:sldId id="267" r:id="rId8"/>
    <p:sldId id="266" r:id="rId9"/>
    <p:sldId id="268" r:id="rId10"/>
    <p:sldId id="269" r:id="rId11"/>
  </p:sldIdLst>
  <p:sldSz cx="12192000" cy="6858000"/>
  <p:notesSz cx="6858000" cy="9144000"/>
  <p:embeddedFontLst>
    <p:embeddedFont>
      <p:font typeface="Calibri" panose="020F0502020204030204" pitchFamily="34" charset="0"/>
      <p:regular r:id="rId13"/>
      <p:bold r:id="rId14"/>
      <p:italic r:id="rId15"/>
      <p:boldItalic r:id="rId16"/>
    </p:embeddedFont>
    <p:embeddedFont>
      <p:font typeface="Montserrat" panose="00000500000000000000" pitchFamily="2"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102DD64-C86C-49B8-8029-1CD2195D105F}">
  <a:tblStyle styleId="{7102DD64-C86C-49B8-8029-1CD2195D105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60"/>
  </p:normalViewPr>
  <p:slideViewPr>
    <p:cSldViewPr snapToGrid="0">
      <p:cViewPr>
        <p:scale>
          <a:sx n="70" d="100"/>
          <a:sy n="70" d="100"/>
        </p:scale>
        <p:origin x="38" y="3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f22b8df6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g2f22b8df6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f22b8df65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g2f22b8df652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f22b8df652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g2f22b8df652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22b8df65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2f22b8df65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2635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22b8df65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2f22b8df65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22b8df65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2f22b8df65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1416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22b8df65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2f22b8df65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7371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3"/>
          <p:cNvPicPr preferRelativeResize="0"/>
          <p:nvPr/>
        </p:nvPicPr>
        <p:blipFill rotWithShape="1">
          <a:blip r:embed="rId3">
            <a:alphaModFix/>
          </a:blip>
          <a:srcRect/>
          <a:stretch/>
        </p:blipFill>
        <p:spPr>
          <a:xfrm>
            <a:off x="2168804" y="2607767"/>
            <a:ext cx="7854391" cy="16424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Shape 98"/>
        <p:cNvGrpSpPr/>
        <p:nvPr/>
      </p:nvGrpSpPr>
      <p:grpSpPr>
        <a:xfrm>
          <a:off x="0" y="0"/>
          <a:ext cx="0" cy="0"/>
          <a:chOff x="0" y="0"/>
          <a:chExt cx="0" cy="0"/>
        </a:xfrm>
      </p:grpSpPr>
      <p:sp>
        <p:nvSpPr>
          <p:cNvPr id="99" name="Google Shape;99;p16"/>
          <p:cNvSpPr txBox="1"/>
          <p:nvPr/>
        </p:nvSpPr>
        <p:spPr>
          <a:xfrm>
            <a:off x="642937" y="2705725"/>
            <a:ext cx="10906200" cy="144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8800" b="1" i="0" u="none" strike="noStrike" cap="none" dirty="0">
                <a:solidFill>
                  <a:schemeClr val="accent2"/>
                </a:solidFill>
                <a:latin typeface="Calibri"/>
                <a:ea typeface="Calibri"/>
                <a:cs typeface="Calibri"/>
                <a:sym typeface="Calibri"/>
              </a:rPr>
              <a:t>Semaine 1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4"/>
          <p:cNvSpPr txBox="1"/>
          <p:nvPr/>
        </p:nvSpPr>
        <p:spPr>
          <a:xfrm>
            <a:off x="642937" y="2028616"/>
            <a:ext cx="10906200"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8000" b="0" i="0" u="none" strike="noStrike" cap="none" dirty="0">
                <a:solidFill>
                  <a:schemeClr val="dk1"/>
                </a:solidFill>
                <a:latin typeface="Montserrat"/>
                <a:ea typeface="Montserrat"/>
                <a:cs typeface="Montserrat"/>
                <a:sym typeface="Montserrat"/>
              </a:rPr>
              <a:t>CALENDRIER EDITO</a:t>
            </a:r>
          </a:p>
          <a:p>
            <a:pPr marL="0" marR="0" lvl="0" indent="0" algn="ctr" rtl="0">
              <a:spcBef>
                <a:spcPts val="0"/>
              </a:spcBef>
              <a:spcAft>
                <a:spcPts val="0"/>
              </a:spcAft>
              <a:buNone/>
            </a:pPr>
            <a:r>
              <a:rPr lang="fr-FR" sz="8000" dirty="0">
                <a:solidFill>
                  <a:schemeClr val="dk1"/>
                </a:solidFill>
                <a:latin typeface="Montserrat"/>
                <a:sym typeface="Montserrat"/>
              </a:rPr>
              <a:t>08 </a:t>
            </a:r>
            <a:r>
              <a:rPr lang="fr-FR" sz="8000">
                <a:solidFill>
                  <a:schemeClr val="dk1"/>
                </a:solidFill>
                <a:latin typeface="Montserrat"/>
                <a:sym typeface="Montserrat"/>
              </a:rPr>
              <a:t>au 21 </a:t>
            </a:r>
            <a:r>
              <a:rPr lang="fr-FR" sz="8000" dirty="0">
                <a:solidFill>
                  <a:schemeClr val="dk1"/>
                </a:solidFill>
                <a:latin typeface="Montserrat"/>
                <a:sym typeface="Montserrat"/>
              </a:rPr>
              <a:t>Octobre</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8"/>
          <p:cNvSpPr txBox="1"/>
          <p:nvPr/>
        </p:nvSpPr>
        <p:spPr>
          <a:xfrm>
            <a:off x="8399282" y="0"/>
            <a:ext cx="3792718" cy="1200288"/>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latin typeface="Montserrat"/>
                <a:ea typeface="Montserrat"/>
                <a:cs typeface="Montserrat"/>
                <a:sym typeface="Montserrat"/>
              </a:rPr>
              <a:t>Mardi 08/10/24</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Rubrique : </a:t>
            </a:r>
            <a:r>
              <a:rPr lang="fr-FR" sz="1800" b="1" dirty="0">
                <a:latin typeface="Montserrat"/>
                <a:ea typeface="Montserrat"/>
                <a:cs typeface="Montserrat"/>
                <a:sym typeface="Montserrat"/>
              </a:rPr>
              <a:t>Com Produit</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Heure de Publication : 10H30</a:t>
            </a:r>
          </a:p>
          <a:p>
            <a:pPr marL="0" marR="0" lvl="0" indent="0" algn="l" rtl="0">
              <a:spcBef>
                <a:spcPts val="0"/>
              </a:spcBef>
              <a:spcAft>
                <a:spcPts val="0"/>
              </a:spcAft>
              <a:buNone/>
            </a:pPr>
            <a:r>
              <a:rPr lang="fr-FR" sz="1800" b="1" dirty="0">
                <a:latin typeface="Montserrat"/>
                <a:ea typeface="Montserrat"/>
                <a:cs typeface="Montserrat"/>
                <a:sym typeface="Montserrat"/>
              </a:rPr>
              <a:t>RS : Facebook et LinkedIn</a:t>
            </a:r>
            <a:endParaRPr sz="1800" b="1" i="0" u="none" strike="noStrike" cap="none" dirty="0">
              <a:solidFill>
                <a:srgbClr val="000000"/>
              </a:solidFill>
              <a:latin typeface="Montserrat"/>
              <a:ea typeface="Montserrat"/>
              <a:cs typeface="Montserrat"/>
              <a:sym typeface="Montserrat"/>
            </a:endParaRPr>
          </a:p>
        </p:txBody>
      </p:sp>
      <p:pic>
        <p:nvPicPr>
          <p:cNvPr id="111" name="Google Shape;111;p18"/>
          <p:cNvPicPr preferRelativeResize="0"/>
          <p:nvPr/>
        </p:nvPicPr>
        <p:blipFill rotWithShape="1">
          <a:blip r:embed="rId3">
            <a:alphaModFix/>
          </a:blip>
          <a:srcRect/>
          <a:stretch/>
        </p:blipFill>
        <p:spPr>
          <a:xfrm>
            <a:off x="9721203" y="6293512"/>
            <a:ext cx="1946917" cy="407129"/>
          </a:xfrm>
          <a:prstGeom prst="rect">
            <a:avLst/>
          </a:prstGeom>
          <a:noFill/>
          <a:ln>
            <a:noFill/>
          </a:ln>
        </p:spPr>
      </p:pic>
      <p:sp>
        <p:nvSpPr>
          <p:cNvPr id="112" name="Google Shape;112;p18"/>
          <p:cNvSpPr txBox="1"/>
          <p:nvPr/>
        </p:nvSpPr>
        <p:spPr>
          <a:xfrm>
            <a:off x="84644" y="0"/>
            <a:ext cx="8314638" cy="6924932"/>
          </a:xfrm>
          <a:prstGeom prst="rect">
            <a:avLst/>
          </a:prstGeom>
          <a:noFill/>
          <a:ln>
            <a:noFill/>
          </a:ln>
        </p:spPr>
        <p:txBody>
          <a:bodyPr spcFirstLastPara="1" wrap="square" lIns="91425" tIns="45700" rIns="91425" bIns="45700" anchor="t" anchorCtr="0">
            <a:spAutoFit/>
          </a:bodyPr>
          <a:lstStyle/>
          <a:p>
            <a:pPr marL="0" marR="0" lvl="0" algn="just" rtl="0">
              <a:buNone/>
            </a:pPr>
            <a:r>
              <a:rPr lang="fr-FR" sz="1200" i="0" u="none" strike="noStrike" cap="none" dirty="0">
                <a:solidFill>
                  <a:srgbClr val="000000"/>
                </a:solidFill>
                <a:latin typeface="Montserrat"/>
                <a:ea typeface="Montserrat"/>
                <a:cs typeface="Montserrat"/>
                <a:sym typeface="Montserrat"/>
              </a:rPr>
              <a:t>Texte de publication :</a:t>
            </a:r>
          </a:p>
          <a:p>
            <a:pPr marL="0" marR="0" lvl="0" algn="just" rtl="0">
              <a:buNone/>
            </a:pPr>
            <a:endParaRPr lang="fr-FR" sz="1200" dirty="0">
              <a:latin typeface="Montserrat"/>
              <a:ea typeface="Montserrat"/>
              <a:cs typeface="Montserrat"/>
              <a:sym typeface="Montserrat"/>
            </a:endParaRPr>
          </a:p>
          <a:p>
            <a:pPr algn="just" rtl="0"/>
            <a:r>
              <a:rPr lang="fr-FR" sz="1200" i="0" u="none" strike="noStrike" dirty="0">
                <a:solidFill>
                  <a:srgbClr val="000000"/>
                </a:solidFill>
                <a:effectLst/>
                <a:latin typeface="Montserrat" panose="00000500000000000000" pitchFamily="50" charset="0"/>
              </a:rPr>
              <a:t>@NetByUs vous suit partout !</a:t>
            </a:r>
          </a:p>
          <a:p>
            <a:pPr algn="just" rtl="0"/>
            <a:endParaRPr lang="fr-FR" sz="1200" dirty="0">
              <a:effectLst/>
            </a:endParaRPr>
          </a:p>
          <a:p>
            <a:pPr algn="just" rtl="0"/>
            <a:r>
              <a:rPr lang="fr-FR" sz="1200" dirty="0">
                <a:latin typeface="Montserrat" panose="00000500000000000000" pitchFamily="50" charset="0"/>
              </a:rPr>
              <a:t>Pourquoi se contenter d’un seul marché alors que le monde vous tend les bras ? </a:t>
            </a:r>
          </a:p>
          <a:p>
            <a:pPr algn="just" rtl="0"/>
            <a:endParaRPr lang="fr-FR" sz="1200" dirty="0">
              <a:latin typeface="Montserrat" panose="00000500000000000000" pitchFamily="50" charset="0"/>
            </a:endParaRPr>
          </a:p>
          <a:p>
            <a:pPr algn="just" rtl="0"/>
            <a:r>
              <a:rPr lang="fr-FR" sz="1200" dirty="0">
                <a:latin typeface="Montserrat" panose="00000500000000000000" pitchFamily="50" charset="0"/>
              </a:rPr>
              <a:t>Votre entreprise a réussi à se démarquer sur son marché, et si sa prochaine étape était l’internationalisation ? </a:t>
            </a:r>
          </a:p>
          <a:p>
            <a:pPr algn="just" rtl="0"/>
            <a:endParaRPr lang="fr-FR" sz="1200" dirty="0">
              <a:latin typeface="Montserrat" panose="00000500000000000000" pitchFamily="50" charset="0"/>
            </a:endParaRPr>
          </a:p>
          <a:p>
            <a:pPr algn="just" rtl="0"/>
            <a:r>
              <a:rPr lang="fr-FR" sz="1200" dirty="0">
                <a:latin typeface="Montserrat" panose="00000500000000000000" pitchFamily="50" charset="0"/>
              </a:rPr>
              <a:t>Après tout, il est normal et tout à fait légitime de chercher à étendre votre activité dans les pays voisins ou au-delà de votre continent. Mais en même temps, ce choix stratégique n’est pas sans risque. En effet, il faudra composer avec de nouvelles cultures, de nouvelles règles et tout un tas de défis excitants.</a:t>
            </a:r>
          </a:p>
          <a:p>
            <a:pPr algn="just" rtl="0"/>
            <a:endParaRPr lang="fr-FR" sz="1200" dirty="0">
              <a:latin typeface="Montserrat" panose="00000500000000000000" pitchFamily="50" charset="0"/>
            </a:endParaRPr>
          </a:p>
          <a:p>
            <a:pPr algn="just" rtl="0"/>
            <a:r>
              <a:rPr lang="fr-FR" sz="1200" dirty="0">
                <a:latin typeface="Montserrat" panose="00000500000000000000" pitchFamily="50" charset="0"/>
              </a:rPr>
              <a:t>C’est ici que </a:t>
            </a:r>
            <a:r>
              <a:rPr lang="fr-FR" sz="1200" dirty="0" err="1">
                <a:latin typeface="Montserrat" panose="00000500000000000000" pitchFamily="50" charset="0"/>
              </a:rPr>
              <a:t>NetByUs</a:t>
            </a:r>
            <a:r>
              <a:rPr lang="fr-FR" sz="1200" dirty="0">
                <a:latin typeface="Montserrat" panose="00000500000000000000" pitchFamily="50" charset="0"/>
              </a:rPr>
              <a:t> intervient en tant que partenaire sans frontières. Nous vous épaulons où que vous soyez :</a:t>
            </a:r>
          </a:p>
          <a:p>
            <a:pPr algn="just" rtl="0"/>
            <a:endParaRPr lang="fr-FR" sz="1200" b="0" dirty="0">
              <a:effectLst/>
            </a:endParaRPr>
          </a:p>
          <a:p>
            <a:pPr algn="just"/>
            <a:r>
              <a:rPr lang="fr-FR" sz="1200" b="1" dirty="0">
                <a:latin typeface="Montserrat" panose="00000500000000000000" pitchFamily="50" charset="0"/>
              </a:rPr>
              <a:t>C</a:t>
            </a:r>
            <a:r>
              <a:rPr lang="fr-FR" sz="1200" b="1" i="0" u="none" strike="noStrike" dirty="0">
                <a:solidFill>
                  <a:srgbClr val="000000"/>
                </a:solidFill>
                <a:effectLst/>
                <a:latin typeface="Montserrat" panose="00000500000000000000" pitchFamily="50" charset="0"/>
              </a:rPr>
              <a:t>onsulting, mise à disposition d’experts</a:t>
            </a:r>
            <a:r>
              <a:rPr lang="fr-FR" sz="1200" b="0" i="0" u="none" strike="noStrike" dirty="0">
                <a:solidFill>
                  <a:srgbClr val="000000"/>
                </a:solidFill>
                <a:effectLst/>
                <a:latin typeface="Montserrat" panose="00000500000000000000" pitchFamily="50" charset="0"/>
              </a:rPr>
              <a:t> : Profitez de l'expertise de nos consultants expérimentés, spécialisés dans votre secteur d’activité. Ils vous aideront à vous rendre immédiatement opérationnel sur vos nouveaux marchés, en vous fournissant des conseils stratégiques et un accompagnement sur mesure.</a:t>
            </a:r>
          </a:p>
          <a:p>
            <a:pPr algn="just"/>
            <a:endParaRPr lang="fr-FR" sz="1200" b="0" dirty="0">
              <a:effectLst/>
            </a:endParaRPr>
          </a:p>
          <a:p>
            <a:pPr algn="just"/>
            <a:r>
              <a:rPr lang="fr-FR" sz="1200" b="1" i="0" u="none" strike="noStrike" dirty="0">
                <a:solidFill>
                  <a:srgbClr val="000000"/>
                </a:solidFill>
                <a:effectLst/>
                <a:latin typeface="Montserrat" panose="00000500000000000000" pitchFamily="50" charset="0"/>
              </a:rPr>
              <a:t>Outils collaboratifs adaptatifs</a:t>
            </a:r>
            <a:r>
              <a:rPr lang="fr-FR" sz="1200" b="0" i="0" u="none" strike="noStrike" dirty="0">
                <a:solidFill>
                  <a:srgbClr val="000000"/>
                </a:solidFill>
                <a:effectLst/>
                <a:latin typeface="Montserrat" panose="00000500000000000000" pitchFamily="50" charset="0"/>
              </a:rPr>
              <a:t> : Utilisez nos plateformes robustes pour renforcer la collaboration entre les équipes de vos différents sites. Partage de connaissance, harmonisation des processus, mobilité des ressources et suivi de votre activité seront grandement facilités.</a:t>
            </a:r>
          </a:p>
          <a:p>
            <a:pPr algn="just"/>
            <a:endParaRPr lang="fr-FR" sz="1200" b="0" dirty="0">
              <a:effectLst/>
            </a:endParaRPr>
          </a:p>
          <a:p>
            <a:pPr algn="just" rtl="0"/>
            <a:r>
              <a:rPr lang="fr-FR" sz="1200" b="1" i="0" u="none" strike="noStrike" dirty="0">
                <a:solidFill>
                  <a:srgbClr val="000000"/>
                </a:solidFill>
                <a:effectLst/>
                <a:latin typeface="Montserrat" panose="00000500000000000000" pitchFamily="50" charset="0"/>
              </a:rPr>
              <a:t>Sécurité des données</a:t>
            </a:r>
            <a:r>
              <a:rPr lang="fr-FR" sz="1200" b="0" i="0" u="none" strike="noStrike" dirty="0">
                <a:solidFill>
                  <a:srgbClr val="000000"/>
                </a:solidFill>
                <a:effectLst/>
                <a:latin typeface="Montserrat" panose="00000500000000000000" pitchFamily="50" charset="0"/>
              </a:rPr>
              <a:t> : Soyez rassurés, vos données sont en sécurité. Les infrastructures sur lesquelles nous opérons répondent aux normes les plus élevées en matière de disponibilité, d’intégrité, de confidentialité et de traçabilité, vous offrant ainsi une tranquillité d’esprit indispensable pour vous concentrer sur l'essentiel.</a:t>
            </a:r>
          </a:p>
          <a:p>
            <a:pPr algn="just" rtl="0"/>
            <a:endParaRPr lang="fr-FR" sz="1200" dirty="0">
              <a:latin typeface="Montserrat" panose="00000500000000000000" pitchFamily="50" charset="0"/>
            </a:endParaRPr>
          </a:p>
          <a:p>
            <a:pPr algn="just" rtl="0"/>
            <a:r>
              <a:rPr lang="fr-FR" sz="1200" b="0" i="0" u="none" strike="noStrike" dirty="0">
                <a:solidFill>
                  <a:srgbClr val="000000"/>
                </a:solidFill>
                <a:effectLst/>
                <a:latin typeface="Montserrat" panose="00000500000000000000" pitchFamily="50" charset="0"/>
              </a:rPr>
              <a:t>Chez </a:t>
            </a:r>
            <a:r>
              <a:rPr lang="fr-FR" sz="1200" b="0" i="0" u="none" strike="noStrike" dirty="0" err="1">
                <a:solidFill>
                  <a:srgbClr val="000000"/>
                </a:solidFill>
                <a:effectLst/>
                <a:latin typeface="Montserrat" panose="00000500000000000000" pitchFamily="50" charset="0"/>
              </a:rPr>
              <a:t>NetByUs</a:t>
            </a:r>
            <a:r>
              <a:rPr lang="fr-FR" sz="1200" b="0" i="0" u="none" strike="noStrike" dirty="0">
                <a:solidFill>
                  <a:srgbClr val="000000"/>
                </a:solidFill>
                <a:effectLst/>
                <a:latin typeface="Montserrat" panose="00000500000000000000" pitchFamily="50" charset="0"/>
              </a:rPr>
              <a:t>, </a:t>
            </a:r>
            <a:r>
              <a:rPr lang="fr-FR" sz="1200" dirty="0">
                <a:latin typeface="Montserrat" panose="00000500000000000000" pitchFamily="50" charset="0"/>
              </a:rPr>
              <a:t>l’internationalisation c’est du vécu, nous sommes présents dans différents pays sur différents continents et avons l’intention de continuer sur cette lancée.</a:t>
            </a:r>
          </a:p>
          <a:p>
            <a:pPr algn="just" rtl="0"/>
            <a:endParaRPr lang="fr-FR" sz="1200" b="0" i="0" u="none" strike="noStrike" dirty="0">
              <a:solidFill>
                <a:srgbClr val="000000"/>
              </a:solidFill>
              <a:effectLst/>
              <a:latin typeface="Montserrat" panose="00000500000000000000" pitchFamily="50" charset="0"/>
            </a:endParaRPr>
          </a:p>
          <a:p>
            <a:pPr algn="just" rtl="0"/>
            <a:r>
              <a:rPr lang="fr-FR" sz="1200" dirty="0">
                <a:latin typeface="Montserrat" panose="00000500000000000000" pitchFamily="50" charset="0"/>
              </a:rPr>
              <a:t>C</a:t>
            </a:r>
            <a:r>
              <a:rPr lang="fr-FR" sz="1200" b="0" i="0" u="none" strike="noStrike" dirty="0">
                <a:solidFill>
                  <a:srgbClr val="000000"/>
                </a:solidFill>
                <a:effectLst/>
                <a:latin typeface="Montserrat" panose="00000500000000000000" pitchFamily="50" charset="0"/>
              </a:rPr>
              <a:t>onvaincus ? Contactez-nous pour en discuter</a:t>
            </a:r>
          </a:p>
          <a:p>
            <a:pPr algn="just" rtl="0"/>
            <a:endParaRPr lang="fr-FR" sz="1200" dirty="0">
              <a:latin typeface="Montserrat" panose="00000500000000000000" pitchFamily="50" charset="0"/>
            </a:endParaRPr>
          </a:p>
          <a:p>
            <a:pPr algn="just" rtl="0"/>
            <a:r>
              <a:rPr lang="fr-FR" sz="1200" dirty="0">
                <a:latin typeface="Montserrat" panose="00000500000000000000" pitchFamily="50" charset="0"/>
              </a:rPr>
              <a:t>Cette bonne nouvelle mérite d’être partagée et nous comptons sur vous.</a:t>
            </a:r>
          </a:p>
          <a:p>
            <a:pPr algn="just" rtl="0"/>
            <a:br>
              <a:rPr lang="fr-FR" sz="1200" b="0" dirty="0">
                <a:effectLst/>
              </a:rPr>
            </a:br>
            <a:r>
              <a:rPr lang="fr-FR" sz="1200" b="1" i="0" u="none" strike="noStrike" dirty="0">
                <a:solidFill>
                  <a:srgbClr val="000000"/>
                </a:solidFill>
                <a:effectLst/>
                <a:latin typeface="Montserrat" panose="00000500000000000000" pitchFamily="50" charset="0"/>
              </a:rPr>
              <a:t>#NetByUs #NoWahalaTeam #Letsgrowtogether #transformationdigitale</a:t>
            </a:r>
            <a:endParaRPr lang="fr-FR" sz="1200" b="0" dirty="0">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9"/>
          <p:cNvSpPr txBox="1"/>
          <p:nvPr/>
        </p:nvSpPr>
        <p:spPr>
          <a:xfrm>
            <a:off x="6991200" y="157359"/>
            <a:ext cx="5200800" cy="1200288"/>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latin typeface="Montserrat"/>
                <a:ea typeface="Montserrat"/>
                <a:cs typeface="Montserrat"/>
                <a:sym typeface="Montserrat"/>
              </a:rPr>
              <a:t>Jeudi : 10/10/24</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Rubrique : </a:t>
            </a:r>
            <a:r>
              <a:rPr lang="fr-FR" sz="1800" b="1" dirty="0">
                <a:latin typeface="Montserrat"/>
                <a:ea typeface="Montserrat"/>
                <a:cs typeface="Montserrat"/>
                <a:sym typeface="Montserrat"/>
              </a:rPr>
              <a:t>BIEN NET</a:t>
            </a:r>
            <a:endParaRPr sz="1800" b="0" i="0" u="none" strike="noStrike" cap="none" dirty="0">
              <a:solidFill>
                <a:schemeClr val="dk1"/>
              </a:solidFill>
              <a:latin typeface="Calibri"/>
              <a:ea typeface="Calibri"/>
              <a:cs typeface="Calibri"/>
              <a:sym typeface="Calibri"/>
            </a:endParaRPr>
          </a:p>
          <a:p>
            <a:r>
              <a:rPr lang="fr-FR" sz="1800" b="1" i="0" u="none" strike="noStrike" cap="none" dirty="0">
                <a:solidFill>
                  <a:srgbClr val="000000"/>
                </a:solidFill>
                <a:latin typeface="Montserrat"/>
                <a:ea typeface="Montserrat"/>
                <a:cs typeface="Montserrat"/>
                <a:sym typeface="Montserrat"/>
              </a:rPr>
              <a:t>Heure de Publication : </a:t>
            </a:r>
            <a:r>
              <a:rPr lang="fr-FR" sz="1800" b="1" dirty="0">
                <a:latin typeface="Montserrat"/>
                <a:ea typeface="Montserrat"/>
                <a:cs typeface="Montserrat"/>
                <a:sym typeface="Montserrat"/>
              </a:rPr>
              <a:t>10H30</a:t>
            </a:r>
            <a:endParaRPr lang="fr-FR" sz="1800" b="1" i="0" u="none" strike="noStrike" cap="none" dirty="0">
              <a:solidFill>
                <a:srgbClr val="000000"/>
              </a:solidFill>
              <a:latin typeface="Montserrat"/>
              <a:ea typeface="Montserrat"/>
              <a:cs typeface="Montserrat"/>
              <a:sym typeface="Montserrat"/>
            </a:endParaRPr>
          </a:p>
          <a:p>
            <a:r>
              <a:rPr lang="fr-FR" sz="1800" b="1" dirty="0">
                <a:latin typeface="Montserrat"/>
                <a:ea typeface="Montserrat"/>
                <a:cs typeface="Montserrat"/>
                <a:sym typeface="Montserrat"/>
              </a:rPr>
              <a:t>RS : Facebook et LinkedIn</a:t>
            </a:r>
            <a:endParaRPr lang="fr-FR" sz="1800" b="1" i="0" u="none" strike="noStrike" cap="none" dirty="0">
              <a:solidFill>
                <a:srgbClr val="000000"/>
              </a:solidFill>
              <a:latin typeface="Montserrat"/>
              <a:ea typeface="Montserrat"/>
              <a:cs typeface="Montserrat"/>
              <a:sym typeface="Montserrat"/>
            </a:endParaRPr>
          </a:p>
        </p:txBody>
      </p:sp>
      <p:pic>
        <p:nvPicPr>
          <p:cNvPr id="119" name="Google Shape;119;p19"/>
          <p:cNvPicPr preferRelativeResize="0"/>
          <p:nvPr/>
        </p:nvPicPr>
        <p:blipFill rotWithShape="1">
          <a:blip r:embed="rId3">
            <a:alphaModFix/>
          </a:blip>
          <a:srcRect/>
          <a:stretch/>
        </p:blipFill>
        <p:spPr>
          <a:xfrm>
            <a:off x="9721203" y="6293512"/>
            <a:ext cx="1946917" cy="407129"/>
          </a:xfrm>
          <a:prstGeom prst="rect">
            <a:avLst/>
          </a:prstGeom>
          <a:noFill/>
          <a:ln>
            <a:noFill/>
          </a:ln>
        </p:spPr>
      </p:pic>
      <p:sp>
        <p:nvSpPr>
          <p:cNvPr id="122" name="Google Shape;122;p19"/>
          <p:cNvSpPr txBox="1"/>
          <p:nvPr/>
        </p:nvSpPr>
        <p:spPr>
          <a:xfrm>
            <a:off x="10729350" y="3806050"/>
            <a:ext cx="1472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sp>
        <p:nvSpPr>
          <p:cNvPr id="2" name="ZoneTexte 1">
            <a:extLst>
              <a:ext uri="{FF2B5EF4-FFF2-40B4-BE49-F238E27FC236}">
                <a16:creationId xmlns:a16="http://schemas.microsoft.com/office/drawing/2014/main" id="{4AD6E141-C8A5-E528-109F-1CB628AF16BA}"/>
              </a:ext>
            </a:extLst>
          </p:cNvPr>
          <p:cNvSpPr txBox="1"/>
          <p:nvPr/>
        </p:nvSpPr>
        <p:spPr>
          <a:xfrm>
            <a:off x="115317" y="260925"/>
            <a:ext cx="6624847" cy="6709529"/>
          </a:xfrm>
          <a:prstGeom prst="rect">
            <a:avLst/>
          </a:prstGeom>
          <a:noFill/>
        </p:spPr>
        <p:txBody>
          <a:bodyPr wrap="square" rtlCol="0">
            <a:spAutoFit/>
          </a:bodyPr>
          <a:lstStyle/>
          <a:p>
            <a:pPr algn="just"/>
            <a:r>
              <a:rPr lang="fr-FR" sz="1000" dirty="0">
                <a:latin typeface="Montserrat"/>
              </a:rPr>
              <a:t>Chers </a:t>
            </a:r>
            <a:r>
              <a:rPr lang="fr-FR" sz="1000" dirty="0" err="1">
                <a:latin typeface="Montserrat"/>
              </a:rPr>
              <a:t>LinkeBusiens</a:t>
            </a:r>
            <a:r>
              <a:rPr lang="fr-FR" sz="1000" dirty="0">
                <a:latin typeface="Montserrat"/>
              </a:rPr>
              <a:t>,</a:t>
            </a:r>
          </a:p>
          <a:p>
            <a:pPr algn="just"/>
            <a:endParaRPr lang="fr-FR" sz="1000" dirty="0">
              <a:latin typeface="Montserrat"/>
            </a:endParaRPr>
          </a:p>
          <a:p>
            <a:pPr algn="just"/>
            <a:r>
              <a:rPr lang="fr-FR" sz="1000" dirty="0">
                <a:latin typeface="Montserrat"/>
              </a:rPr>
              <a:t>Bienvenue dans notre rubrique #Biennet, qui partage des conseils pour améliorer la productivité de votre entreprise grâce à sa ressource la plus importante :</a:t>
            </a:r>
          </a:p>
          <a:p>
            <a:pPr algn="just"/>
            <a:endParaRPr lang="fr-FR" sz="1000" dirty="0">
              <a:latin typeface="Montserrat"/>
            </a:endParaRPr>
          </a:p>
          <a:p>
            <a:pPr marL="171450" indent="-171450" algn="just">
              <a:buFont typeface="Arial" panose="020B0604020202020204" pitchFamily="34" charset="0"/>
              <a:buChar char="•"/>
            </a:pPr>
            <a:r>
              <a:rPr lang="fr-FR" sz="1000" b="1" dirty="0">
                <a:latin typeface="Montserrat"/>
              </a:rPr>
              <a:t>La Ressource Humaine</a:t>
            </a:r>
          </a:p>
          <a:p>
            <a:pPr algn="just"/>
            <a:endParaRPr lang="fr-FR" sz="1000" dirty="0">
              <a:latin typeface="Montserrat"/>
            </a:endParaRPr>
          </a:p>
          <a:p>
            <a:pPr algn="just"/>
            <a:r>
              <a:rPr lang="fr-FR" sz="1000" dirty="0">
                <a:latin typeface="Montserrat"/>
              </a:rPr>
              <a:t>Aujourd’hui nous parlerons de « L’anxiété au travail »</a:t>
            </a:r>
          </a:p>
          <a:p>
            <a:pPr algn="just"/>
            <a:endParaRPr lang="fr-FR" sz="1000" dirty="0">
              <a:latin typeface="Montserrat"/>
            </a:endParaRPr>
          </a:p>
          <a:p>
            <a:pPr algn="just"/>
            <a:r>
              <a:rPr lang="fr-FR" sz="1000" dirty="0">
                <a:latin typeface="Montserrat"/>
              </a:rPr>
              <a:t>Symptômes : </a:t>
            </a:r>
          </a:p>
          <a:p>
            <a:pPr algn="just"/>
            <a:endParaRPr lang="fr-FR" sz="1000" dirty="0">
              <a:latin typeface="Montserrat"/>
            </a:endParaRPr>
          </a:p>
          <a:p>
            <a:pPr algn="just"/>
            <a:r>
              <a:rPr lang="fr-FR" sz="1000" dirty="0">
                <a:latin typeface="Montserrat"/>
              </a:rPr>
              <a:t>L'anxiété au travail est une réalité souvent sous-estimée, manifestée à travers des phrases telles que : "</a:t>
            </a:r>
            <a:r>
              <a:rPr lang="fr-FR" sz="1000" b="1" dirty="0">
                <a:latin typeface="Montserrat"/>
              </a:rPr>
              <a:t>Je suis soucieux</a:t>
            </a:r>
            <a:r>
              <a:rPr lang="fr-FR" sz="1000" dirty="0">
                <a:latin typeface="Montserrat"/>
              </a:rPr>
              <a:t>", "</a:t>
            </a:r>
            <a:r>
              <a:rPr lang="fr-FR" sz="1000" b="1" dirty="0">
                <a:latin typeface="Montserrat"/>
              </a:rPr>
              <a:t>Ça ne va pas</a:t>
            </a:r>
            <a:r>
              <a:rPr lang="fr-FR" sz="1000" dirty="0">
                <a:latin typeface="Montserrat"/>
              </a:rPr>
              <a:t>", "</a:t>
            </a:r>
            <a:r>
              <a:rPr lang="fr-FR" sz="1000" b="1" dirty="0">
                <a:latin typeface="Montserrat"/>
              </a:rPr>
              <a:t>J'ai comme l'impression que je ne fais rien de bien</a:t>
            </a:r>
            <a:r>
              <a:rPr lang="fr-FR" sz="1000" dirty="0">
                <a:latin typeface="Montserrat"/>
              </a:rPr>
              <a:t>", "</a:t>
            </a:r>
            <a:r>
              <a:rPr lang="fr-FR" sz="1000" b="1" dirty="0">
                <a:latin typeface="Montserrat"/>
              </a:rPr>
              <a:t>je vais probablement me faire virer</a:t>
            </a:r>
            <a:r>
              <a:rPr lang="fr-FR" sz="1000" dirty="0">
                <a:latin typeface="Montserrat"/>
              </a:rPr>
              <a:t>"</a:t>
            </a:r>
            <a:r>
              <a:rPr lang="fr-FR" sz="1000" b="1" dirty="0">
                <a:latin typeface="Montserrat"/>
              </a:rPr>
              <a:t> </a:t>
            </a:r>
            <a:r>
              <a:rPr lang="fr-FR" sz="1000" dirty="0">
                <a:latin typeface="Montserrat"/>
              </a:rPr>
              <a:t>ou encore "</a:t>
            </a:r>
            <a:r>
              <a:rPr lang="fr-FR" sz="1000" b="1" dirty="0">
                <a:latin typeface="Montserrat"/>
              </a:rPr>
              <a:t>Je suis nul, je n'y arrive pas</a:t>
            </a:r>
            <a:r>
              <a:rPr lang="fr-FR" sz="1000" dirty="0">
                <a:latin typeface="Montserrat"/>
              </a:rPr>
              <a:t>".</a:t>
            </a:r>
          </a:p>
          <a:p>
            <a:pPr algn="just"/>
            <a:endParaRPr lang="fr-FR" sz="1000" dirty="0">
              <a:latin typeface="Montserrat"/>
            </a:endParaRPr>
          </a:p>
          <a:p>
            <a:pPr algn="just"/>
            <a:r>
              <a:rPr lang="fr-FR" sz="1000" dirty="0">
                <a:latin typeface="Montserrat"/>
              </a:rPr>
              <a:t>Causes : </a:t>
            </a:r>
          </a:p>
          <a:p>
            <a:pPr algn="just"/>
            <a:endParaRPr lang="fr-FR" sz="1000" dirty="0">
              <a:latin typeface="Montserrat"/>
            </a:endParaRPr>
          </a:p>
          <a:p>
            <a:pPr algn="just"/>
            <a:r>
              <a:rPr lang="fr-FR" sz="1000" dirty="0">
                <a:latin typeface="Montserrat"/>
              </a:rPr>
              <a:t>Causes : </a:t>
            </a:r>
          </a:p>
          <a:p>
            <a:pPr algn="just"/>
            <a:r>
              <a:rPr lang="fr-FR" sz="1000" dirty="0">
                <a:latin typeface="Montserrat"/>
              </a:rPr>
              <a:t>La course effrénée à la productivité, les délais serrés, une pression constante à innover peuvent être à l’origine de cette anxiété car le collaborateur ressent une tension croissante.</a:t>
            </a:r>
          </a:p>
          <a:p>
            <a:pPr algn="just"/>
            <a:r>
              <a:rPr lang="fr-FR" sz="1000" dirty="0">
                <a:latin typeface="Montserrat"/>
              </a:rPr>
              <a:t>Un environnement toxique, un manque de reconnaissance ou encore le non-respect de l’équilibre vie professionnelle, vie personnelle peuvent  également causer cette anxiété. </a:t>
            </a:r>
          </a:p>
          <a:p>
            <a:pPr algn="just"/>
            <a:endParaRPr lang="fr-FR" sz="1000" dirty="0">
              <a:latin typeface="Montserrat"/>
            </a:endParaRPr>
          </a:p>
          <a:p>
            <a:pPr algn="just"/>
            <a:r>
              <a:rPr lang="fr-FR" sz="1000" dirty="0">
                <a:latin typeface="Montserrat"/>
              </a:rPr>
              <a:t>Conséquences : </a:t>
            </a:r>
          </a:p>
          <a:p>
            <a:pPr algn="just"/>
            <a:endParaRPr lang="fr-FR" sz="1000" dirty="0">
              <a:latin typeface="Montserrat"/>
            </a:endParaRPr>
          </a:p>
          <a:p>
            <a:pPr algn="just"/>
            <a:r>
              <a:rPr lang="fr-FR" sz="1000" dirty="0">
                <a:latin typeface="Montserrat"/>
              </a:rPr>
              <a:t>Un collaborateur anxieux perd confiance en lui,  devient improductif, absent et n'est plus mentalement disponible pour contribuer aux efforts collectifs.</a:t>
            </a:r>
          </a:p>
          <a:p>
            <a:pPr algn="just"/>
            <a:r>
              <a:rPr lang="fr-FR" sz="1000" dirty="0">
                <a:latin typeface="Montserrat"/>
              </a:rPr>
              <a:t>L’esprit d’équipe disparaît car les autres collaborateurs héritent du travail du collaborateur anxieux, ce qui a pour effet de les faire crouler sous la charge et qui, à la longue, va les rendre anxieux également.</a:t>
            </a:r>
          </a:p>
          <a:p>
            <a:pPr algn="just"/>
            <a:r>
              <a:rPr lang="fr-FR" sz="1000" dirty="0">
                <a:latin typeface="Montserrat"/>
              </a:rPr>
              <a:t>Globalement pour l’entreprise, cela se traduit par une baisse drastique de productivité. </a:t>
            </a:r>
          </a:p>
          <a:p>
            <a:pPr algn="just"/>
            <a:endParaRPr lang="fr-FR" sz="1000" dirty="0">
              <a:latin typeface="Montserrat"/>
            </a:endParaRPr>
          </a:p>
          <a:p>
            <a:pPr algn="just"/>
            <a:r>
              <a:rPr lang="fr-FR" sz="1000" dirty="0">
                <a:latin typeface="Montserrat"/>
              </a:rPr>
              <a:t>Solutions : </a:t>
            </a:r>
          </a:p>
          <a:p>
            <a:pPr algn="just"/>
            <a:endParaRPr lang="fr-FR" sz="1000" dirty="0">
              <a:latin typeface="Montserrat"/>
            </a:endParaRPr>
          </a:p>
          <a:p>
            <a:pPr algn="just"/>
            <a:r>
              <a:rPr lang="fr-FR" sz="1000" dirty="0">
                <a:latin typeface="Montserrat"/>
              </a:rPr>
              <a:t>Pour y faire face, la création d'un environnement positif est cruciale. Un environnement qui écoute, qui n'est pas toxique et qui offre un soutien actif.</a:t>
            </a:r>
          </a:p>
          <a:p>
            <a:pPr algn="just"/>
            <a:r>
              <a:rPr lang="fr-FR" sz="1000" dirty="0">
                <a:latin typeface="Montserrat"/>
              </a:rPr>
              <a:t>En cultivant une culture d'ouverture et d'entraide, nous pouvons transformer notre lieu de travail en un espace où la santé mentale est valorisée et où chaque individu se sent soutenu et épanoui.</a:t>
            </a:r>
          </a:p>
          <a:p>
            <a:pPr algn="just"/>
            <a:endParaRPr lang="fr-FR" sz="1000" dirty="0">
              <a:latin typeface="Montserrat"/>
            </a:endParaRPr>
          </a:p>
          <a:p>
            <a:pPr algn="just"/>
            <a:r>
              <a:rPr lang="fr-FR" sz="1000" dirty="0">
                <a:latin typeface="Montserrat"/>
              </a:rPr>
              <a:t>Et vous, quelles sont vos astuces pour lutter contre l’anxiété au travail ?</a:t>
            </a:r>
          </a:p>
          <a:p>
            <a:pPr algn="just"/>
            <a:endParaRPr lang="fr-FR" sz="1000" dirty="0">
              <a:latin typeface="Montserrat"/>
            </a:endParaRPr>
          </a:p>
          <a:p>
            <a:pPr algn="just"/>
            <a:r>
              <a:rPr lang="fr-FR" sz="1000" dirty="0">
                <a:latin typeface="Montserrat"/>
              </a:rPr>
              <a:t>#NetByUs #BienNet #UniversTech #Santé #LetsGrowTogether </a:t>
            </a:r>
          </a:p>
          <a:p>
            <a:endParaRPr lang="fr-FR"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1"/>
          <p:cNvSpPr txBox="1"/>
          <p:nvPr/>
        </p:nvSpPr>
        <p:spPr>
          <a:xfrm>
            <a:off x="8512403" y="75917"/>
            <a:ext cx="3672337" cy="1200288"/>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latin typeface="Montserrat"/>
                <a:ea typeface="Montserrat"/>
                <a:cs typeface="Montserrat"/>
                <a:sym typeface="Montserrat"/>
              </a:rPr>
              <a:t>Samedi : 12/10/24</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Rubrique : </a:t>
            </a:r>
            <a:r>
              <a:rPr lang="fr-FR" sz="1800" b="1" dirty="0">
                <a:latin typeface="Montserrat"/>
                <a:ea typeface="Montserrat"/>
                <a:cs typeface="Montserrat"/>
                <a:sym typeface="Montserrat"/>
              </a:rPr>
              <a:t>Com Produit</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Heure de Publication : 10H30</a:t>
            </a:r>
          </a:p>
          <a:p>
            <a:r>
              <a:rPr lang="fr-FR" sz="1800" b="1" dirty="0">
                <a:latin typeface="Montserrat"/>
                <a:ea typeface="Montserrat"/>
                <a:cs typeface="Montserrat"/>
                <a:sym typeface="Montserrat"/>
              </a:rPr>
              <a:t>RS : Facebook et LinkedIn</a:t>
            </a:r>
            <a:endParaRPr lang="fr-FR" sz="1800" b="1" i="0" u="none" strike="noStrike" cap="none" dirty="0">
              <a:solidFill>
                <a:srgbClr val="000000"/>
              </a:solidFill>
              <a:latin typeface="Montserrat"/>
              <a:ea typeface="Montserrat"/>
              <a:cs typeface="Montserrat"/>
              <a:sym typeface="Montserrat"/>
            </a:endParaRPr>
          </a:p>
        </p:txBody>
      </p:sp>
      <p:pic>
        <p:nvPicPr>
          <p:cNvPr id="135" name="Google Shape;135;p21"/>
          <p:cNvPicPr preferRelativeResize="0"/>
          <p:nvPr/>
        </p:nvPicPr>
        <p:blipFill rotWithShape="1">
          <a:blip r:embed="rId3">
            <a:alphaModFix/>
          </a:blip>
          <a:srcRect/>
          <a:stretch/>
        </p:blipFill>
        <p:spPr>
          <a:xfrm>
            <a:off x="9721203" y="6293512"/>
            <a:ext cx="1946917" cy="407129"/>
          </a:xfrm>
          <a:prstGeom prst="rect">
            <a:avLst/>
          </a:prstGeom>
          <a:noFill/>
          <a:ln>
            <a:noFill/>
          </a:ln>
        </p:spPr>
      </p:pic>
      <p:sp>
        <p:nvSpPr>
          <p:cNvPr id="136" name="Google Shape;136;p21"/>
          <p:cNvSpPr txBox="1"/>
          <p:nvPr/>
        </p:nvSpPr>
        <p:spPr>
          <a:xfrm>
            <a:off x="0" y="-22406"/>
            <a:ext cx="8345246" cy="7032654"/>
          </a:xfrm>
          <a:prstGeom prst="rect">
            <a:avLst/>
          </a:prstGeom>
          <a:noFill/>
          <a:ln>
            <a:noFill/>
          </a:ln>
        </p:spPr>
        <p:txBody>
          <a:bodyPr spcFirstLastPara="1" wrap="square" lIns="91425" tIns="45700" rIns="91425" bIns="45700" anchor="t" anchorCtr="0">
            <a:spAutoFit/>
          </a:bodyPr>
          <a:lstStyle/>
          <a:p>
            <a:pPr marL="0" marR="0" lvl="0" algn="just" rtl="0">
              <a:buNone/>
            </a:pPr>
            <a:r>
              <a:rPr lang="fr-FR" sz="1100" b="1" i="0" u="none" strike="noStrike" cap="none" dirty="0">
                <a:solidFill>
                  <a:srgbClr val="000000"/>
                </a:solidFill>
                <a:latin typeface="Montserrat" panose="00000500000000000000" pitchFamily="50" charset="0"/>
                <a:ea typeface="Montserrat"/>
                <a:cs typeface="Montserrat"/>
                <a:sym typeface="Montserrat"/>
              </a:rPr>
              <a:t>Texte de publication :</a:t>
            </a:r>
          </a:p>
          <a:p>
            <a:pPr rtl="0"/>
            <a:r>
              <a:rPr lang="fr-FR" sz="1100" b="1" i="0" u="none" strike="noStrike" dirty="0">
                <a:solidFill>
                  <a:srgbClr val="000000"/>
                </a:solidFill>
                <a:effectLst/>
                <a:latin typeface="Montserrat" panose="00000500000000000000" pitchFamily="50" charset="0"/>
              </a:rPr>
              <a:t>Nous trouvons cela inadmissible !</a:t>
            </a:r>
          </a:p>
          <a:p>
            <a:pPr rtl="0"/>
            <a:endParaRPr lang="fr-FR" sz="1100" b="1" i="0" u="none" strike="noStrike" dirty="0">
              <a:solidFill>
                <a:srgbClr val="000000"/>
              </a:solidFill>
              <a:effectLst/>
              <a:latin typeface="Montserrat" panose="00000500000000000000" pitchFamily="50" charset="0"/>
            </a:endParaRPr>
          </a:p>
          <a:p>
            <a:pPr algn="just" rtl="0"/>
            <a:r>
              <a:rPr lang="fr-FR" sz="1100" dirty="0">
                <a:latin typeface="Montserrat" panose="00000500000000000000" pitchFamily="50" charset="0"/>
              </a:rPr>
              <a:t>Si en 2024, si vous n’avez pas encore une stratégie d’#experienceclient alors c’est que vous êtes soit déjà en difficulté, soit vous n’allez pas tarder à l’être</a:t>
            </a:r>
          </a:p>
          <a:p>
            <a:pPr algn="just" rtl="0"/>
            <a:endParaRPr lang="fr-FR" sz="1100" dirty="0">
              <a:latin typeface="Montserrat" panose="00000500000000000000" pitchFamily="50" charset="0"/>
            </a:endParaRPr>
          </a:p>
          <a:p>
            <a:pPr algn="just" rtl="0"/>
            <a:r>
              <a:rPr lang="fr-FR" sz="1100" dirty="0">
                <a:latin typeface="Montserrat" panose="00000500000000000000" pitchFamily="50" charset="0"/>
              </a:rPr>
              <a:t>Tout le monde parle de #CX, mais qu’est-ce que c’est vraiment ? </a:t>
            </a:r>
          </a:p>
          <a:p>
            <a:pPr algn="just" rtl="0"/>
            <a:endParaRPr lang="fr-FR" sz="1100" dirty="0">
              <a:latin typeface="Montserrat" panose="00000500000000000000" pitchFamily="50" charset="0"/>
            </a:endParaRPr>
          </a:p>
          <a:p>
            <a:pPr algn="just" rtl="0"/>
            <a:r>
              <a:rPr lang="fr-FR" sz="1100" dirty="0">
                <a:latin typeface="Montserrat" panose="00000500000000000000" pitchFamily="50" charset="0"/>
              </a:rPr>
              <a:t>En achetant vos services et/ou produits, vos clients ont en tête une image précise de ce à quoi ils s’attendent. Le #CX sera donc la capacité de votre entreprise à trouver cette image et à la rendre réelle (ou tout au moins à vous en approcher)…</a:t>
            </a:r>
          </a:p>
          <a:p>
            <a:pPr algn="just" rtl="0"/>
            <a:endParaRPr lang="fr-FR" sz="1100" dirty="0">
              <a:latin typeface="Montserrat" panose="00000500000000000000" pitchFamily="50" charset="0"/>
            </a:endParaRPr>
          </a:p>
          <a:p>
            <a:pPr algn="just" rtl="0"/>
            <a:r>
              <a:rPr lang="fr-FR" sz="1100" dirty="0">
                <a:latin typeface="Montserrat" panose="00000500000000000000" pitchFamily="50" charset="0"/>
              </a:rPr>
              <a:t>En résumé, faire du #CX revient plus ou moins à être un magicien et à réaliser les rêves de vos clients. </a:t>
            </a:r>
          </a:p>
          <a:p>
            <a:pPr algn="just" rtl="0"/>
            <a:r>
              <a:rPr lang="fr-FR" sz="1100" dirty="0">
                <a:latin typeface="Montserrat" panose="00000500000000000000" pitchFamily="50" charset="0"/>
              </a:rPr>
              <a:t>Encore faudrait-il les connaître. </a:t>
            </a:r>
          </a:p>
          <a:p>
            <a:pPr algn="just" rtl="0"/>
            <a:endParaRPr lang="fr-FR" sz="1100" dirty="0">
              <a:latin typeface="Montserrat" panose="00000500000000000000" pitchFamily="50" charset="0"/>
            </a:endParaRPr>
          </a:p>
          <a:p>
            <a:pPr algn="just" rtl="0"/>
            <a:r>
              <a:rPr lang="fr-FR" sz="1100" dirty="0">
                <a:latin typeface="Montserrat" panose="00000500000000000000" pitchFamily="50" charset="0"/>
              </a:rPr>
              <a:t>Si vous avez un ou deux clients, vous pouvez éventuellement vous en sortir mais dès que vous en aurez quelques dizaines, voire centaines (c’est tout le mal que nous vous souhaitons), vous devrez comme tout magicien préparer minutieusement vos prestations car l’être humain est versatile et ce qui lui plait aujourd’hui peut être complètement obsolète demain.</a:t>
            </a:r>
          </a:p>
          <a:p>
            <a:pPr algn="just" rtl="0"/>
            <a:endParaRPr lang="fr-FR" sz="1100" dirty="0">
              <a:latin typeface="Montserrat" panose="00000500000000000000" pitchFamily="50" charset="0"/>
            </a:endParaRPr>
          </a:p>
          <a:p>
            <a:pPr algn="just" rtl="0"/>
            <a:r>
              <a:rPr lang="fr-FR" sz="1100" dirty="0">
                <a:latin typeface="Montserrat" panose="00000500000000000000" pitchFamily="50" charset="0"/>
              </a:rPr>
              <a:t>Imaginez un magicien qui fait le même tour pendant deux ans, plus personne n’irait à son spectacle…</a:t>
            </a:r>
          </a:p>
          <a:p>
            <a:pPr algn="just" rtl="0"/>
            <a:endParaRPr lang="fr-FR" sz="1100" dirty="0">
              <a:latin typeface="Montserrat" panose="00000500000000000000" pitchFamily="50" charset="0"/>
            </a:endParaRPr>
          </a:p>
          <a:p>
            <a:pPr algn="just" rtl="0"/>
            <a:r>
              <a:rPr lang="fr-FR" sz="1100" dirty="0">
                <a:latin typeface="Montserrat" panose="00000500000000000000" pitchFamily="50" charset="0"/>
              </a:rPr>
              <a:t>C’est donc la raison pour laquelle, il vous faut pour y arriver une vraie stratégie pour pouvoir découvrir, connaître et anticiper les besoins actuels et évolutifs de vos clients.</a:t>
            </a:r>
          </a:p>
          <a:p>
            <a:pPr algn="just" rtl="0"/>
            <a:endParaRPr lang="fr-FR" sz="1100" dirty="0">
              <a:latin typeface="Montserrat" panose="00000500000000000000" pitchFamily="50" charset="0"/>
            </a:endParaRPr>
          </a:p>
          <a:p>
            <a:pPr algn="just" rtl="0"/>
            <a:r>
              <a:rPr lang="fr-FR" sz="1100" dirty="0">
                <a:latin typeface="Montserrat" panose="00000500000000000000" pitchFamily="50" charset="0"/>
              </a:rPr>
              <a:t>Nul besoin de vous dire à ce niveau qu’il vous faut des conseils, des méthodes, des process et des outils pour y arriver.</a:t>
            </a:r>
          </a:p>
          <a:p>
            <a:pPr algn="just" rtl="0"/>
            <a:endParaRPr lang="fr-FR" sz="1100" dirty="0">
              <a:latin typeface="Montserrat" panose="00000500000000000000" pitchFamily="50" charset="0"/>
            </a:endParaRPr>
          </a:p>
          <a:p>
            <a:pPr algn="just" rtl="0"/>
            <a:r>
              <a:rPr lang="fr-FR" sz="1100" dirty="0">
                <a:latin typeface="Montserrat" panose="00000500000000000000" pitchFamily="50" charset="0"/>
              </a:rPr>
              <a:t>A </a:t>
            </a:r>
            <a:r>
              <a:rPr lang="fr-FR" sz="1100" dirty="0" err="1">
                <a:latin typeface="Montserrat" panose="00000500000000000000" pitchFamily="50" charset="0"/>
              </a:rPr>
              <a:t>NetByUs</a:t>
            </a:r>
            <a:r>
              <a:rPr lang="fr-FR" sz="1100" dirty="0">
                <a:latin typeface="Montserrat" panose="00000500000000000000" pitchFamily="50" charset="0"/>
              </a:rPr>
              <a:t>, nous avons pensé à cela pour vous via notre suite BY+ qui a été pensée pour vous aider à organiser votre activité, de l’identification de vos prospects jusqu’à la prise de décision stratégique grâce à une analyse fine de vos données business. </a:t>
            </a:r>
          </a:p>
          <a:p>
            <a:pPr algn="just" rtl="0"/>
            <a:endParaRPr lang="fr-FR" sz="1100" dirty="0">
              <a:latin typeface="Montserrat" panose="00000500000000000000" pitchFamily="50" charset="0"/>
            </a:endParaRPr>
          </a:p>
          <a:p>
            <a:pPr algn="just" rtl="0"/>
            <a:r>
              <a:rPr lang="fr-FR" sz="1100" dirty="0">
                <a:latin typeface="Montserrat" panose="00000500000000000000" pitchFamily="50" charset="0"/>
              </a:rPr>
              <a:t>Nous vous garantissons que vos clients vont vous aimer car vous serez le meilleur magicien qu’ils aient jamais connu.</a:t>
            </a:r>
          </a:p>
          <a:p>
            <a:pPr algn="just" rtl="0"/>
            <a:endParaRPr lang="fr-FR" sz="1100" dirty="0">
              <a:latin typeface="Montserrat" panose="00000500000000000000" pitchFamily="50" charset="0"/>
            </a:endParaRPr>
          </a:p>
          <a:p>
            <a:pPr algn="just" rtl="0"/>
            <a:r>
              <a:rPr lang="fr-FR" sz="1100" dirty="0">
                <a:latin typeface="Montserrat" panose="00000500000000000000" pitchFamily="50" charset="0"/>
              </a:rPr>
              <a:t>Vous voulez en savoir plus ? Suivez la page officielle de #NetByUs, nous allons vous dévoiler peu à peu comment #BY+ va changer le visage de votre entreprise.</a:t>
            </a:r>
          </a:p>
          <a:p>
            <a:pPr algn="just" rtl="0"/>
            <a:endParaRPr lang="fr-FR" sz="1100" dirty="0">
              <a:latin typeface="Montserrat" panose="00000500000000000000" pitchFamily="50" charset="0"/>
            </a:endParaRPr>
          </a:p>
          <a:p>
            <a:pPr algn="just" rtl="0"/>
            <a:r>
              <a:rPr lang="fr-FR" sz="1100" dirty="0">
                <a:latin typeface="Montserrat" panose="00000500000000000000" pitchFamily="50" charset="0"/>
              </a:rPr>
              <a:t>Et n’oubliez pas, likez, commentez, partagez cette nouvelle autour de vous.</a:t>
            </a:r>
          </a:p>
          <a:p>
            <a:pPr algn="just" rtl="0"/>
            <a:endParaRPr lang="fr-FR" sz="1100" dirty="0">
              <a:latin typeface="Montserrat" panose="00000500000000000000" pitchFamily="50" charset="0"/>
            </a:endParaRPr>
          </a:p>
          <a:p>
            <a:pPr algn="just"/>
            <a:r>
              <a:rPr lang="fr-FR" sz="1100" b="1" i="0" u="none" strike="noStrike" dirty="0">
                <a:solidFill>
                  <a:srgbClr val="000000"/>
                </a:solidFill>
                <a:effectLst/>
                <a:latin typeface="Montserrat" panose="00000500000000000000" pitchFamily="50" charset="0"/>
              </a:rPr>
              <a:t>#NetByUs #NoWahalaTeam #Letsgrowtogether #transformationdigitale #BY+</a:t>
            </a:r>
            <a:endParaRPr lang="fr-FR" sz="1100" b="0" dirty="0">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p:nvPr/>
        </p:nvSpPr>
        <p:spPr>
          <a:xfrm>
            <a:off x="8563897" y="320512"/>
            <a:ext cx="3628102" cy="1200288"/>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latin typeface="Montserrat"/>
                <a:ea typeface="Montserrat"/>
                <a:cs typeface="Montserrat"/>
                <a:sym typeface="Montserrat"/>
              </a:rPr>
              <a:t>Lundi : 14/10/24</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Rubrique : </a:t>
            </a:r>
            <a:r>
              <a:rPr lang="fr-FR" sz="1800" b="1" dirty="0">
                <a:latin typeface="Montserrat"/>
                <a:ea typeface="Montserrat"/>
                <a:cs typeface="Montserrat"/>
                <a:sym typeface="Montserrat"/>
              </a:rPr>
              <a:t>Bien Net</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Heure de Publication : 10H30</a:t>
            </a:r>
          </a:p>
          <a:p>
            <a:r>
              <a:rPr lang="fr-FR" sz="1800" b="1" dirty="0">
                <a:latin typeface="Montserrat"/>
                <a:ea typeface="Montserrat"/>
                <a:cs typeface="Montserrat"/>
                <a:sym typeface="Montserrat"/>
              </a:rPr>
              <a:t>RS : Facebook et LinkedIn</a:t>
            </a:r>
            <a:endParaRPr lang="fr-FR" sz="1800" b="1" i="0" u="none" strike="noStrike" cap="none" dirty="0">
              <a:solidFill>
                <a:srgbClr val="000000"/>
              </a:solidFill>
              <a:latin typeface="Montserrat"/>
              <a:ea typeface="Montserrat"/>
              <a:cs typeface="Montserrat"/>
              <a:sym typeface="Montserrat"/>
            </a:endParaRPr>
          </a:p>
        </p:txBody>
      </p:sp>
      <p:pic>
        <p:nvPicPr>
          <p:cNvPr id="150" name="Google Shape;150;p23"/>
          <p:cNvPicPr preferRelativeResize="0"/>
          <p:nvPr/>
        </p:nvPicPr>
        <p:blipFill rotWithShape="1">
          <a:blip r:embed="rId3">
            <a:alphaModFix/>
          </a:blip>
          <a:srcRect/>
          <a:stretch/>
        </p:blipFill>
        <p:spPr>
          <a:xfrm>
            <a:off x="9721203" y="6293512"/>
            <a:ext cx="1946917" cy="407129"/>
          </a:xfrm>
          <a:prstGeom prst="rect">
            <a:avLst/>
          </a:prstGeom>
          <a:noFill/>
          <a:ln>
            <a:noFill/>
          </a:ln>
        </p:spPr>
      </p:pic>
      <p:sp>
        <p:nvSpPr>
          <p:cNvPr id="2" name="ZoneTexte 1">
            <a:extLst>
              <a:ext uri="{FF2B5EF4-FFF2-40B4-BE49-F238E27FC236}">
                <a16:creationId xmlns:a16="http://schemas.microsoft.com/office/drawing/2014/main" id="{47583120-F51D-F28A-FB17-EC1752DCEE69}"/>
              </a:ext>
            </a:extLst>
          </p:cNvPr>
          <p:cNvSpPr txBox="1"/>
          <p:nvPr/>
        </p:nvSpPr>
        <p:spPr>
          <a:xfrm>
            <a:off x="98323" y="119582"/>
            <a:ext cx="8465574" cy="6864700"/>
          </a:xfrm>
          <a:prstGeom prst="rect">
            <a:avLst/>
          </a:prstGeom>
          <a:noFill/>
        </p:spPr>
        <p:txBody>
          <a:bodyPr wrap="square" rtlCol="0">
            <a:spAutoFit/>
          </a:bodyPr>
          <a:lstStyle/>
          <a:p>
            <a:pPr algn="just"/>
            <a:r>
              <a:rPr lang="fr-FR" sz="1000" dirty="0">
                <a:latin typeface="Montserrat"/>
              </a:rPr>
              <a:t>Chers </a:t>
            </a:r>
            <a:r>
              <a:rPr lang="fr-FR" sz="1000" dirty="0" err="1">
                <a:latin typeface="Montserrat"/>
              </a:rPr>
              <a:t>LinkeBusiens</a:t>
            </a:r>
            <a:r>
              <a:rPr lang="fr-FR" sz="1000" dirty="0">
                <a:latin typeface="Montserrat"/>
              </a:rPr>
              <a:t>,</a:t>
            </a:r>
          </a:p>
          <a:p>
            <a:pPr algn="just"/>
            <a:endParaRPr lang="fr-FR" sz="1000" dirty="0">
              <a:latin typeface="Montserrat"/>
            </a:endParaRPr>
          </a:p>
          <a:p>
            <a:pPr algn="just"/>
            <a:r>
              <a:rPr lang="fr-FR" sz="1000" dirty="0">
                <a:latin typeface="Montserrat"/>
              </a:rPr>
              <a:t>Bienvenue dans notre rubrique #Biennet, qui partage des conseils pour améliorer la productivité de votre entreprise grâce à sa ressource la plus importante :</a:t>
            </a:r>
          </a:p>
          <a:p>
            <a:pPr algn="just"/>
            <a:endParaRPr lang="fr-FR" sz="1000" dirty="0">
              <a:latin typeface="Montserrat"/>
            </a:endParaRPr>
          </a:p>
          <a:p>
            <a:pPr marL="171450" indent="-171450" algn="just">
              <a:buFont typeface="Arial" panose="020B0604020202020204" pitchFamily="34" charset="0"/>
              <a:buChar char="•"/>
            </a:pPr>
            <a:r>
              <a:rPr lang="fr-FR" sz="1000" b="1" dirty="0">
                <a:latin typeface="Montserrat"/>
              </a:rPr>
              <a:t>La Ressource Humaine</a:t>
            </a:r>
          </a:p>
          <a:p>
            <a:pPr algn="just"/>
            <a:endParaRPr lang="fr-FR" sz="1000" dirty="0">
              <a:latin typeface="Montserrat"/>
            </a:endParaRPr>
          </a:p>
          <a:p>
            <a:pPr algn="just"/>
            <a:r>
              <a:rPr lang="fr-FR" sz="1000" dirty="0">
                <a:latin typeface="Montserrat"/>
              </a:rPr>
              <a:t>Aujourd’hui nous parlerons de « Troubles musculosquelettiques (TMS)  »</a:t>
            </a:r>
          </a:p>
          <a:p>
            <a:pPr algn="just"/>
            <a:endParaRPr lang="fr-FR" sz="1000" dirty="0">
              <a:latin typeface="Montserrat"/>
            </a:endParaRPr>
          </a:p>
          <a:p>
            <a:pPr algn="just"/>
            <a:r>
              <a:rPr lang="fr-FR" sz="1000" dirty="0">
                <a:latin typeface="Montserrat"/>
              </a:rPr>
              <a:t>TMS Késako?</a:t>
            </a:r>
          </a:p>
          <a:p>
            <a:pPr algn="just"/>
            <a:r>
              <a:rPr lang="fr-FR" sz="1000" dirty="0">
                <a:latin typeface="Montserrat"/>
              </a:rPr>
              <a:t> </a:t>
            </a:r>
          </a:p>
          <a:p>
            <a:pPr algn="just"/>
            <a:r>
              <a:rPr lang="fr-FR" sz="1000" dirty="0">
                <a:latin typeface="Montserrat"/>
              </a:rPr>
              <a:t>Les troubles TMS sont des problèmes de santé qui concernent non seulement les muscles, mais aussi les articulations, les nerfs et d'autres tissus mous du corps.</a:t>
            </a:r>
          </a:p>
          <a:p>
            <a:pPr algn="just"/>
            <a:endParaRPr lang="fr-FR" sz="1000" dirty="0">
              <a:latin typeface="Montserrat"/>
            </a:endParaRPr>
          </a:p>
          <a:p>
            <a:pPr algn="just"/>
            <a:r>
              <a:rPr lang="fr-FR" sz="1000" dirty="0">
                <a:latin typeface="Montserrat"/>
              </a:rPr>
              <a:t>Symptômes : </a:t>
            </a:r>
          </a:p>
          <a:p>
            <a:pPr algn="just"/>
            <a:endParaRPr lang="fr-FR" sz="1000" dirty="0">
              <a:latin typeface="Montserrat"/>
            </a:endParaRPr>
          </a:p>
          <a:p>
            <a:pPr algn="just"/>
            <a:r>
              <a:rPr lang="fr-FR" sz="1000" dirty="0">
                <a:latin typeface="Montserrat"/>
              </a:rPr>
              <a:t>Douleurs musculaires, raideurs, gonflements, œdèmes, engourdissements ou encore picotements dans le corps</a:t>
            </a:r>
          </a:p>
          <a:p>
            <a:pPr algn="just"/>
            <a:endParaRPr lang="fr-FR" sz="1000" dirty="0">
              <a:latin typeface="Montserrat"/>
            </a:endParaRPr>
          </a:p>
          <a:p>
            <a:pPr algn="just"/>
            <a:r>
              <a:rPr lang="fr-FR" sz="1000" dirty="0">
                <a:latin typeface="Montserrat"/>
              </a:rPr>
              <a:t>Causes  </a:t>
            </a:r>
          </a:p>
          <a:p>
            <a:pPr algn="just"/>
            <a:endParaRPr lang="fr-FR" sz="1000" dirty="0">
              <a:latin typeface="Montserrat"/>
            </a:endParaRPr>
          </a:p>
          <a:p>
            <a:pPr algn="just"/>
            <a:r>
              <a:rPr lang="fr-FR" sz="1000" dirty="0">
                <a:latin typeface="Montserrat"/>
              </a:rPr>
              <a:t>À cause des longues heures de travail dans des postures inadéquates, les collaborateurs ressentent des douleurs un peu partout dans le corps.</a:t>
            </a:r>
          </a:p>
          <a:p>
            <a:pPr algn="just"/>
            <a:r>
              <a:rPr lang="fr-FR" sz="1000" dirty="0">
                <a:latin typeface="Montserrat"/>
              </a:rPr>
              <a:t>En effet, de nombreuses tâches dans nos environnements de travail impliquent de rester assis pendant longtemps, ce qui peut entraîner les symptômes cités plus haut.</a:t>
            </a:r>
          </a:p>
          <a:p>
            <a:pPr algn="just"/>
            <a:endParaRPr lang="fr-FR" sz="1000" dirty="0">
              <a:latin typeface="Montserrat"/>
            </a:endParaRPr>
          </a:p>
          <a:p>
            <a:pPr algn="just"/>
            <a:r>
              <a:rPr lang="fr-FR" sz="1000" dirty="0">
                <a:latin typeface="Montserrat"/>
              </a:rPr>
              <a:t>Conséquences : </a:t>
            </a:r>
          </a:p>
          <a:p>
            <a:pPr algn="just"/>
            <a:endParaRPr lang="fr-FR" sz="1000" dirty="0">
              <a:latin typeface="Montserrat"/>
            </a:endParaRPr>
          </a:p>
          <a:p>
            <a:pPr algn="just"/>
            <a:r>
              <a:rPr lang="fr-FR" sz="1000" dirty="0">
                <a:latin typeface="Montserrat"/>
              </a:rPr>
              <a:t>Pensez-vous pouvoir être productif avec une douleur persistante au dos ou au cou ? </a:t>
            </a:r>
          </a:p>
          <a:p>
            <a:pPr algn="just"/>
            <a:r>
              <a:rPr lang="fr-FR" sz="1000" dirty="0">
                <a:latin typeface="Montserrat"/>
              </a:rPr>
              <a:t>Nous en doutons fortement.</a:t>
            </a:r>
          </a:p>
          <a:p>
            <a:pPr algn="just"/>
            <a:r>
              <a:rPr lang="fr-FR" sz="1000" dirty="0">
                <a:latin typeface="Montserrat"/>
              </a:rPr>
              <a:t>Les conséquences des TMS peuvent être dévastatrices tant pour les individus en termes de complications de santé que pour les entreprises en termes de ressources humaines disponibles et de coûts.</a:t>
            </a:r>
          </a:p>
          <a:p>
            <a:pPr algn="just"/>
            <a:endParaRPr lang="fr-FR" sz="1000" dirty="0">
              <a:latin typeface="Montserrat"/>
            </a:endParaRPr>
          </a:p>
          <a:p>
            <a:pPr algn="just"/>
            <a:r>
              <a:rPr lang="fr-FR" sz="1000" dirty="0">
                <a:latin typeface="Montserrat"/>
              </a:rPr>
              <a:t>Solutions : </a:t>
            </a:r>
          </a:p>
          <a:p>
            <a:pPr algn="just"/>
            <a:endParaRPr lang="fr-FR" sz="1000" dirty="0">
              <a:latin typeface="Montserrat"/>
            </a:endParaRPr>
          </a:p>
          <a:p>
            <a:pPr algn="just"/>
            <a:r>
              <a:rPr lang="fr-FR" sz="1000" dirty="0">
                <a:latin typeface="Montserrat"/>
              </a:rPr>
              <a:t>Pour prévenir et réduire les TMS, il est essentiel de mettre en place des postes de travail ergonomiques et de sensibiliser les collaborateurs sur les moyens de prévention, tels que l'adoption d'une bonne hygiène de vie, le changement de posture, l’importance de respecter les pauses et la pratique d'exercices ou de mouvements pendant la journée de travail afin de soulager les douleurs.</a:t>
            </a:r>
          </a:p>
          <a:p>
            <a:pPr algn="just"/>
            <a:endParaRPr lang="fr-FR" sz="1000" dirty="0">
              <a:latin typeface="Montserrat"/>
            </a:endParaRPr>
          </a:p>
          <a:p>
            <a:pPr algn="just"/>
            <a:r>
              <a:rPr lang="fr-FR" sz="1000" dirty="0">
                <a:latin typeface="Montserrat"/>
              </a:rPr>
              <a:t>Et vous, quels sont vos conseils pour lutter contre les #TMS en milieu professionnel ? </a:t>
            </a:r>
          </a:p>
          <a:p>
            <a:pPr algn="just"/>
            <a:endParaRPr lang="fr-FR" sz="1000" dirty="0">
              <a:latin typeface="Montserrat"/>
            </a:endParaRPr>
          </a:p>
          <a:p>
            <a:pPr algn="just"/>
            <a:r>
              <a:rPr lang="fr-FR" sz="1000" dirty="0">
                <a:latin typeface="Montserrat"/>
              </a:rPr>
              <a:t>Donnez-nous vos astuces en commentaires.</a:t>
            </a:r>
          </a:p>
          <a:p>
            <a:pPr algn="just"/>
            <a:endParaRPr lang="fr-FR" sz="1000" dirty="0">
              <a:latin typeface="Montserrat"/>
            </a:endParaRPr>
          </a:p>
          <a:p>
            <a:pPr algn="just"/>
            <a:r>
              <a:rPr lang="fr-FR" sz="1000" dirty="0">
                <a:latin typeface="Montserrat"/>
              </a:rPr>
              <a:t>#NetByUs #Innovation #DigitalTransformation #NoWahalaTeam #Biennet</a:t>
            </a:r>
          </a:p>
        </p:txBody>
      </p:sp>
    </p:spTree>
    <p:extLst>
      <p:ext uri="{BB962C8B-B14F-4D97-AF65-F5344CB8AC3E}">
        <p14:creationId xmlns:p14="http://schemas.microsoft.com/office/powerpoint/2010/main" val="712051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p:nvPr/>
        </p:nvSpPr>
        <p:spPr>
          <a:xfrm>
            <a:off x="7861954" y="320512"/>
            <a:ext cx="4330045" cy="1200288"/>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latin typeface="Montserrat"/>
                <a:ea typeface="Montserrat"/>
                <a:cs typeface="Montserrat"/>
                <a:sym typeface="Montserrat"/>
              </a:rPr>
              <a:t>Mercredi : 16/10/24</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Rubrique : </a:t>
            </a:r>
            <a:r>
              <a:rPr lang="fr-FR" sz="1800" b="1" dirty="0">
                <a:latin typeface="Montserrat"/>
                <a:ea typeface="Montserrat"/>
                <a:cs typeface="Montserrat"/>
                <a:sym typeface="Montserrat"/>
              </a:rPr>
              <a:t>Tous Geek</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Heure de Publication : 10H30</a:t>
            </a:r>
          </a:p>
          <a:p>
            <a:r>
              <a:rPr lang="fr-FR" sz="1800" b="1" dirty="0">
                <a:latin typeface="Montserrat"/>
                <a:ea typeface="Montserrat"/>
                <a:cs typeface="Montserrat"/>
                <a:sym typeface="Montserrat"/>
              </a:rPr>
              <a:t>RS : Facebook et LinkedIn</a:t>
            </a:r>
            <a:endParaRPr lang="fr-FR" sz="1800" b="1" i="0" u="none" strike="noStrike" cap="none" dirty="0">
              <a:solidFill>
                <a:srgbClr val="000000"/>
              </a:solidFill>
              <a:latin typeface="Montserrat"/>
              <a:ea typeface="Montserrat"/>
              <a:cs typeface="Montserrat"/>
              <a:sym typeface="Montserrat"/>
            </a:endParaRPr>
          </a:p>
        </p:txBody>
      </p:sp>
      <p:pic>
        <p:nvPicPr>
          <p:cNvPr id="150" name="Google Shape;150;p23"/>
          <p:cNvPicPr preferRelativeResize="0"/>
          <p:nvPr/>
        </p:nvPicPr>
        <p:blipFill rotWithShape="1">
          <a:blip r:embed="rId3">
            <a:alphaModFix/>
          </a:blip>
          <a:srcRect/>
          <a:stretch/>
        </p:blipFill>
        <p:spPr>
          <a:xfrm>
            <a:off x="9721203" y="6293512"/>
            <a:ext cx="1946917" cy="407129"/>
          </a:xfrm>
          <a:prstGeom prst="rect">
            <a:avLst/>
          </a:prstGeom>
          <a:noFill/>
          <a:ln>
            <a:noFill/>
          </a:ln>
        </p:spPr>
      </p:pic>
      <p:sp>
        <p:nvSpPr>
          <p:cNvPr id="151" name="Google Shape;151;p23"/>
          <p:cNvSpPr txBox="1"/>
          <p:nvPr/>
        </p:nvSpPr>
        <p:spPr>
          <a:xfrm>
            <a:off x="0" y="9427"/>
            <a:ext cx="7933862" cy="10156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000" b="1" i="0" u="none" strike="noStrike" cap="none" dirty="0">
                <a:solidFill>
                  <a:srgbClr val="000000"/>
                </a:solidFill>
                <a:latin typeface="Montserrat"/>
                <a:ea typeface="Montserrat"/>
                <a:cs typeface="Montserrat"/>
                <a:sym typeface="Montserrat"/>
              </a:rPr>
              <a:t>Texte de publication : </a:t>
            </a:r>
            <a:r>
              <a:rPr lang="fr-FR" sz="4000" b="1" i="0" u="sng" strike="noStrike" cap="none" dirty="0">
                <a:solidFill>
                  <a:srgbClr val="FF0000"/>
                </a:solidFill>
                <a:latin typeface="Montserrat"/>
                <a:ea typeface="Montserrat"/>
                <a:cs typeface="Montserrat"/>
                <a:sym typeface="Montserrat"/>
              </a:rPr>
              <a:t>A NE PAS PUBLIER </a:t>
            </a:r>
          </a:p>
          <a:p>
            <a:pPr marL="0" marR="0" lvl="0" indent="0" algn="l" rtl="0">
              <a:spcBef>
                <a:spcPts val="0"/>
              </a:spcBef>
              <a:spcAft>
                <a:spcPts val="0"/>
              </a:spcAft>
              <a:buNone/>
            </a:pPr>
            <a:endParaRPr lang="fr-FR" sz="1000" b="1" dirty="0">
              <a:latin typeface="Montserrat"/>
              <a:ea typeface="Montserrat"/>
              <a:cs typeface="Montserrat"/>
              <a:sym typeface="Montserrat"/>
            </a:endParaRPr>
          </a:p>
          <a:p>
            <a:pPr marL="0" marR="0" lvl="0" indent="0" algn="l" rtl="0">
              <a:spcBef>
                <a:spcPts val="0"/>
              </a:spcBef>
              <a:spcAft>
                <a:spcPts val="0"/>
              </a:spcAft>
              <a:buNone/>
            </a:pPr>
            <a:endParaRPr sz="1000" b="1" dirty="0">
              <a:latin typeface="Montserrat"/>
              <a:ea typeface="Montserrat"/>
              <a:cs typeface="Montserrat"/>
              <a:sym typeface="Montserrat"/>
            </a:endParaRPr>
          </a:p>
        </p:txBody>
      </p:sp>
      <p:sp>
        <p:nvSpPr>
          <p:cNvPr id="2" name="ZoneTexte 1">
            <a:extLst>
              <a:ext uri="{FF2B5EF4-FFF2-40B4-BE49-F238E27FC236}">
                <a16:creationId xmlns:a16="http://schemas.microsoft.com/office/drawing/2014/main" id="{32F9F247-7DD7-E6E5-56EC-B0A50BA0C738}"/>
              </a:ext>
            </a:extLst>
          </p:cNvPr>
          <p:cNvSpPr txBox="1"/>
          <p:nvPr/>
        </p:nvSpPr>
        <p:spPr>
          <a:xfrm>
            <a:off x="443216" y="1520800"/>
            <a:ext cx="6161103" cy="5009192"/>
          </a:xfrm>
          <a:prstGeom prst="rect">
            <a:avLst/>
          </a:prstGeom>
          <a:noFill/>
        </p:spPr>
        <p:txBody>
          <a:bodyPr wrap="square" rtlCol="0">
            <a:spAutoFit/>
          </a:bodyPr>
          <a:lstStyle/>
          <a:p>
            <a:r>
              <a:rPr lang="fr-FR" sz="1200" b="1" dirty="0">
                <a:solidFill>
                  <a:schemeClr val="tx1"/>
                </a:solidFill>
                <a:latin typeface="Montserrat" panose="00000500000000000000" pitchFamily="50" charset="0"/>
              </a:rPr>
              <a:t>La Blockchain : Une Révolution pour l'Entreprise Africaine ! </a:t>
            </a:r>
          </a:p>
          <a:p>
            <a:endParaRPr lang="fr-FR" sz="1200" dirty="0">
              <a:solidFill>
                <a:schemeClr val="tx1"/>
              </a:solidFill>
              <a:latin typeface="Montserrat" panose="00000500000000000000" pitchFamily="50" charset="0"/>
            </a:endParaRPr>
          </a:p>
          <a:p>
            <a:pPr algn="just"/>
            <a:r>
              <a:rPr lang="fr-FR" sz="1200" dirty="0">
                <a:solidFill>
                  <a:schemeClr val="tx1"/>
                </a:solidFill>
                <a:latin typeface="Montserrat"/>
              </a:rPr>
              <a:t>La Blockchain est bien plus qu'une simple technologie, c'est un levier stratégique de croissance. Elle permet aux entreprises de renforcer leur sécurité, d'optimiser leurs processus, et de réduire les coûts en éliminant les intermédiaires. </a:t>
            </a:r>
          </a:p>
          <a:p>
            <a:pPr algn="just"/>
            <a:endParaRPr lang="fr-FR" sz="1200" dirty="0">
              <a:solidFill>
                <a:schemeClr val="tx1"/>
              </a:solidFill>
              <a:latin typeface="Montserrat"/>
            </a:endParaRPr>
          </a:p>
          <a:p>
            <a:pPr algn="just"/>
            <a:r>
              <a:rPr lang="fr-FR" sz="1200" dirty="0">
                <a:solidFill>
                  <a:schemeClr val="tx1"/>
                </a:solidFill>
                <a:latin typeface="Montserrat"/>
              </a:rPr>
              <a:t>Aujourd'hui, elle révolutionne de nombreux secteurs comme le commerce, la finance, et la logistique, même si beaucoup ne maîtrisent pas encore cette technologie au même titre que l'intelligence artificielle.</a:t>
            </a:r>
          </a:p>
          <a:p>
            <a:pPr algn="just"/>
            <a:endParaRPr lang="fr-FR" sz="1200" dirty="0">
              <a:solidFill>
                <a:schemeClr val="tx1"/>
              </a:solidFill>
              <a:latin typeface="Montserrat"/>
            </a:endParaRPr>
          </a:p>
          <a:p>
            <a:pPr algn="just"/>
            <a:r>
              <a:rPr lang="fr-FR" sz="1200" dirty="0">
                <a:solidFill>
                  <a:schemeClr val="tx1"/>
                </a:solidFill>
                <a:latin typeface="Montserrat"/>
              </a:rPr>
              <a:t>Découvrez dans ce carrousel de notre rubrique "Tous Geeks" comment cette technologie transforme la gestion des données et les transactions pour booster l'efficacité de votre entreprise ! 🚀</a:t>
            </a:r>
          </a:p>
          <a:p>
            <a:pPr algn="just"/>
            <a:endParaRPr lang="fr-FR" sz="1200" dirty="0">
              <a:solidFill>
                <a:schemeClr val="tx1"/>
              </a:solidFill>
              <a:latin typeface="Montserrat"/>
            </a:endParaRPr>
          </a:p>
          <a:p>
            <a:pPr algn="just"/>
            <a:r>
              <a:rPr lang="fr-FR" sz="1200" dirty="0">
                <a:solidFill>
                  <a:schemeClr val="tx1"/>
                </a:solidFill>
                <a:latin typeface="Montserrat"/>
              </a:rPr>
              <a:t>Le véritable enjeu ? Tirer parti de la Blockchain pour transformer les structures économiques et encourager de nouveaux modèles d'affaires. </a:t>
            </a:r>
          </a:p>
          <a:p>
            <a:pPr algn="just"/>
            <a:endParaRPr lang="fr-FR" sz="1200" dirty="0">
              <a:solidFill>
                <a:schemeClr val="tx1"/>
              </a:solidFill>
              <a:latin typeface="Montserrat"/>
            </a:endParaRPr>
          </a:p>
          <a:p>
            <a:pPr algn="just"/>
            <a:r>
              <a:rPr lang="fr-FR" sz="1200" dirty="0">
                <a:solidFill>
                  <a:schemeClr val="tx1"/>
                </a:solidFill>
                <a:latin typeface="Montserrat"/>
              </a:rPr>
              <a:t>NB : Que vous soyez une petite, moyenne ou grande entreprise, faites confiance à @NetByUs pour vous accompagner dans la gestion, l'amélioration et la montée en échelle de votre business grâce à nos produits et services numériques. Nous attendons vos commentaires ou vos messages privés avec impatience !</a:t>
            </a:r>
          </a:p>
          <a:p>
            <a:pPr algn="just"/>
            <a:endParaRPr lang="fr-FR" sz="1200" dirty="0">
              <a:solidFill>
                <a:schemeClr val="tx1"/>
              </a:solidFill>
              <a:latin typeface="Montserrat"/>
            </a:endParaRPr>
          </a:p>
          <a:p>
            <a:pPr algn="just"/>
            <a:r>
              <a:rPr lang="fr-FR" sz="1200" dirty="0">
                <a:solidFill>
                  <a:schemeClr val="tx1"/>
                </a:solidFill>
                <a:latin typeface="Montserrat"/>
              </a:rPr>
              <a:t>#NetByUs #Innovation #DigitalTransformation #NoWahalaTeam</a:t>
            </a:r>
          </a:p>
          <a:p>
            <a:endParaRPr lang="fr-FR" sz="1200" dirty="0">
              <a:solidFill>
                <a:schemeClr val="tx1"/>
              </a:solidFill>
              <a:latin typeface="Montserrat" panose="00000500000000000000" pitchFamily="50" charset="0"/>
            </a:endParaRPr>
          </a:p>
        </p:txBody>
      </p:sp>
      <p:sp>
        <p:nvSpPr>
          <p:cNvPr id="3" name="ZoneTexte 2">
            <a:extLst>
              <a:ext uri="{FF2B5EF4-FFF2-40B4-BE49-F238E27FC236}">
                <a16:creationId xmlns:a16="http://schemas.microsoft.com/office/drawing/2014/main" id="{00A08CA4-1806-1988-43E0-78CCE3AE51DF}"/>
              </a:ext>
            </a:extLst>
          </p:cNvPr>
          <p:cNvSpPr txBox="1"/>
          <p:nvPr/>
        </p:nvSpPr>
        <p:spPr>
          <a:xfrm>
            <a:off x="7315200" y="1748898"/>
            <a:ext cx="4660777" cy="4247317"/>
          </a:xfrm>
          <a:prstGeom prst="rect">
            <a:avLst/>
          </a:prstGeom>
          <a:noFill/>
        </p:spPr>
        <p:txBody>
          <a:bodyPr wrap="square" rtlCol="0">
            <a:spAutoFit/>
          </a:bodyPr>
          <a:lstStyle/>
          <a:p>
            <a:r>
              <a:rPr lang="fr-FR" sz="900" b="1" dirty="0"/>
              <a:t>Slide 1 : Blockchain : Un levier stratégique pour les entreprises</a:t>
            </a:r>
          </a:p>
          <a:p>
            <a:r>
              <a:rPr lang="fr-FR" sz="900" b="1" dirty="0"/>
              <a:t>Slide 2 : Qu'est-ce que la Blockchain ?</a:t>
            </a:r>
          </a:p>
          <a:p>
            <a:r>
              <a:rPr lang="fr-FR" sz="900" dirty="0"/>
              <a:t>La Blockchain est un registre numérique décentralisé qui enregistre des transactions de manière sécurisée, transparente et immuable. Elle permet de suivre, vérifier, et valider des transactions sans intermédiaire.</a:t>
            </a:r>
          </a:p>
          <a:p>
            <a:r>
              <a:rPr lang="fr-FR" sz="900" b="1" dirty="0"/>
              <a:t>Slide 3 : Pourquoi c'est important pour les entreprises ?</a:t>
            </a:r>
          </a:p>
          <a:p>
            <a:pPr>
              <a:buFont typeface="Arial" panose="020B0604020202020204" pitchFamily="34" charset="0"/>
              <a:buChar char="•"/>
            </a:pPr>
            <a:r>
              <a:rPr lang="fr-FR" sz="900" b="1" dirty="0"/>
              <a:t>Sécurité renforcée</a:t>
            </a:r>
            <a:r>
              <a:rPr lang="fr-FR" sz="900" dirty="0"/>
              <a:t> : Protection contre les fraudes et cyberattaques.</a:t>
            </a:r>
          </a:p>
          <a:p>
            <a:pPr>
              <a:buFont typeface="Arial" panose="020B0604020202020204" pitchFamily="34" charset="0"/>
              <a:buChar char="•"/>
            </a:pPr>
            <a:r>
              <a:rPr lang="fr-FR" sz="900" b="1" dirty="0"/>
              <a:t>Transparence</a:t>
            </a:r>
            <a:r>
              <a:rPr lang="fr-FR" sz="900" dirty="0"/>
              <a:t> : Suivi et audit en temps réel.</a:t>
            </a:r>
          </a:p>
          <a:p>
            <a:pPr>
              <a:buFont typeface="Arial" panose="020B0604020202020204" pitchFamily="34" charset="0"/>
              <a:buChar char="•"/>
            </a:pPr>
            <a:r>
              <a:rPr lang="fr-FR" sz="900" b="1" dirty="0"/>
              <a:t>Réduction des coûts</a:t>
            </a:r>
            <a:r>
              <a:rPr lang="fr-FR" sz="900" dirty="0"/>
              <a:t> : Moins d’intermédiaires, donc moins de frais.</a:t>
            </a:r>
          </a:p>
          <a:p>
            <a:pPr>
              <a:buFont typeface="Arial" panose="020B0604020202020204" pitchFamily="34" charset="0"/>
              <a:buChar char="•"/>
            </a:pPr>
            <a:r>
              <a:rPr lang="fr-FR" sz="900" b="1" dirty="0"/>
              <a:t>Automatisation</a:t>
            </a:r>
            <a:r>
              <a:rPr lang="fr-FR" sz="900" dirty="0"/>
              <a:t> : Utilisation de smart </a:t>
            </a:r>
            <a:r>
              <a:rPr lang="fr-FR" sz="900" dirty="0" err="1"/>
              <a:t>contracts</a:t>
            </a:r>
            <a:r>
              <a:rPr lang="fr-FR" sz="900" dirty="0"/>
              <a:t> pour simplifier les processus.</a:t>
            </a:r>
          </a:p>
          <a:p>
            <a:r>
              <a:rPr lang="fr-FR" sz="900" b="1" dirty="0"/>
              <a:t>Slide 4 : Cas d'usage en entreprise</a:t>
            </a:r>
          </a:p>
          <a:p>
            <a:pPr>
              <a:buFont typeface="Arial" panose="020B0604020202020204" pitchFamily="34" charset="0"/>
              <a:buChar char="•"/>
            </a:pPr>
            <a:r>
              <a:rPr lang="fr-FR" sz="900" b="1" dirty="0" err="1"/>
              <a:t>Supply</a:t>
            </a:r>
            <a:r>
              <a:rPr lang="fr-FR" sz="900" b="1" dirty="0"/>
              <a:t> Chain</a:t>
            </a:r>
            <a:r>
              <a:rPr lang="fr-FR" sz="900" dirty="0"/>
              <a:t> : Suivi des produits, de la fabrication à la livraison.</a:t>
            </a:r>
          </a:p>
          <a:p>
            <a:pPr>
              <a:buFont typeface="Arial" panose="020B0604020202020204" pitchFamily="34" charset="0"/>
              <a:buChar char="•"/>
            </a:pPr>
            <a:r>
              <a:rPr lang="fr-FR" sz="900" b="1" dirty="0"/>
              <a:t>Finance</a:t>
            </a:r>
            <a:r>
              <a:rPr lang="fr-FR" sz="900" dirty="0"/>
              <a:t> : Paiements internationaux rapides à faible coût.</a:t>
            </a:r>
          </a:p>
          <a:p>
            <a:pPr>
              <a:buFont typeface="Arial" panose="020B0604020202020204" pitchFamily="34" charset="0"/>
              <a:buChar char="•"/>
            </a:pPr>
            <a:r>
              <a:rPr lang="fr-FR" sz="900" b="1" dirty="0"/>
              <a:t>Juridique</a:t>
            </a:r>
            <a:r>
              <a:rPr lang="fr-FR" sz="900" dirty="0"/>
              <a:t> : Contrats intelligents exécutés automatiquement.</a:t>
            </a:r>
          </a:p>
          <a:p>
            <a:pPr>
              <a:buFont typeface="Arial" panose="020B0604020202020204" pitchFamily="34" charset="0"/>
              <a:buChar char="•"/>
            </a:pPr>
            <a:r>
              <a:rPr lang="fr-FR" sz="900" b="1" dirty="0"/>
              <a:t>RH</a:t>
            </a:r>
            <a:r>
              <a:rPr lang="fr-FR" sz="900" dirty="0"/>
              <a:t> : Gestion des identités et vérification des qualifications.</a:t>
            </a:r>
          </a:p>
          <a:p>
            <a:r>
              <a:rPr lang="fr-FR" sz="900" b="1" dirty="0"/>
              <a:t>Slide 5 : Les Défis des Entreprises Africaines avec la Blockchain</a:t>
            </a:r>
          </a:p>
          <a:p>
            <a:r>
              <a:rPr lang="fr-FR" sz="900" dirty="0"/>
              <a:t>Bien que prometteuse, l'adoption de la Blockchain en Afrique est freinée par plusieurs défis :</a:t>
            </a:r>
          </a:p>
          <a:p>
            <a:pPr>
              <a:buFont typeface="Arial" panose="020B0604020202020204" pitchFamily="34" charset="0"/>
              <a:buChar char="•"/>
            </a:pPr>
            <a:r>
              <a:rPr lang="fr-FR" sz="900" dirty="0"/>
              <a:t>Manque d’infrastructures numériques.</a:t>
            </a:r>
          </a:p>
          <a:p>
            <a:pPr>
              <a:buFont typeface="Arial" panose="020B0604020202020204" pitchFamily="34" charset="0"/>
              <a:buChar char="•"/>
            </a:pPr>
            <a:r>
              <a:rPr lang="fr-FR" sz="900" dirty="0"/>
              <a:t>Compétences techniques limitées et pénurie de talents spécialisés.</a:t>
            </a:r>
          </a:p>
          <a:p>
            <a:pPr>
              <a:buFont typeface="Arial" panose="020B0604020202020204" pitchFamily="34" charset="0"/>
              <a:buChar char="•"/>
            </a:pPr>
            <a:r>
              <a:rPr lang="fr-FR" sz="900" dirty="0"/>
              <a:t>Coûts élevés de mise en œuvre.</a:t>
            </a:r>
          </a:p>
          <a:p>
            <a:pPr>
              <a:buFont typeface="Arial" panose="020B0604020202020204" pitchFamily="34" charset="0"/>
              <a:buChar char="•"/>
            </a:pPr>
            <a:r>
              <a:rPr lang="fr-FR" sz="900" dirty="0"/>
              <a:t>Réglementation encore floue.</a:t>
            </a:r>
          </a:p>
          <a:p>
            <a:pPr>
              <a:buFont typeface="Arial" panose="020B0604020202020204" pitchFamily="34" charset="0"/>
              <a:buChar char="•"/>
            </a:pPr>
            <a:r>
              <a:rPr lang="fr-FR" sz="900" dirty="0"/>
              <a:t>Scepticisme quant à la sécurité et à la transparence.</a:t>
            </a:r>
          </a:p>
          <a:p>
            <a:r>
              <a:rPr lang="fr-FR" sz="900" dirty="0"/>
              <a:t>Cependant, surmonter ces obstacles permettrait de maximiser l'impact de la Blockchain sur la productivité et l'innovation en Afrique.</a:t>
            </a:r>
          </a:p>
          <a:p>
            <a:r>
              <a:rPr lang="fr-FR" sz="900" b="1" dirty="0"/>
              <a:t>Slide 6 : Prêt à faire évoluer votre entreprise ?</a:t>
            </a:r>
          </a:p>
          <a:p>
            <a:r>
              <a:rPr lang="fr-FR" sz="900" dirty="0"/>
              <a:t>Chez </a:t>
            </a:r>
            <a:r>
              <a:rPr lang="fr-FR" sz="900" b="1" dirty="0" err="1"/>
              <a:t>NetByUs</a:t>
            </a:r>
            <a:r>
              <a:rPr lang="fr-FR" sz="900" dirty="0"/>
              <a:t>, nous vous accompagnons dans l'intégration de la Blockchain pour améliorer votre productivité et booster vos performances. </a:t>
            </a:r>
          </a:p>
          <a:p>
            <a:r>
              <a:rPr lang="fr-FR" sz="900" b="1" dirty="0"/>
              <a:t>Ne laissez pas les défis freiner votre croissance. Contactez-nous dès aujourd'hui et restez à la pointe de l'innovation !</a:t>
            </a:r>
            <a:endParaRPr lang="fr-FR"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p:nvPr/>
        </p:nvSpPr>
        <p:spPr>
          <a:xfrm>
            <a:off x="8504904" y="-36760"/>
            <a:ext cx="3687096" cy="1200288"/>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latin typeface="Montserrat"/>
                <a:ea typeface="Montserrat"/>
                <a:cs typeface="Montserrat"/>
                <a:sym typeface="Montserrat"/>
              </a:rPr>
              <a:t>Vendredi : 18/10/24</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Rubrique : </a:t>
            </a:r>
            <a:r>
              <a:rPr lang="fr-FR" sz="1800" b="1" dirty="0">
                <a:latin typeface="Montserrat"/>
                <a:ea typeface="Montserrat"/>
                <a:cs typeface="Montserrat"/>
                <a:sym typeface="Montserrat"/>
              </a:rPr>
              <a:t>Bien net</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Heure de Publication : 10H30</a:t>
            </a:r>
          </a:p>
          <a:p>
            <a:r>
              <a:rPr lang="fr-FR" sz="1800" b="1" dirty="0">
                <a:latin typeface="Montserrat"/>
                <a:ea typeface="Montserrat"/>
                <a:cs typeface="Montserrat"/>
                <a:sym typeface="Montserrat"/>
              </a:rPr>
              <a:t>RS : Facebook et LinkedIn</a:t>
            </a:r>
            <a:endParaRPr lang="fr-FR" sz="1800" b="1" i="0" u="none" strike="noStrike" cap="none" dirty="0">
              <a:solidFill>
                <a:srgbClr val="000000"/>
              </a:solidFill>
              <a:latin typeface="Montserrat"/>
              <a:ea typeface="Montserrat"/>
              <a:cs typeface="Montserrat"/>
              <a:sym typeface="Montserrat"/>
            </a:endParaRPr>
          </a:p>
        </p:txBody>
      </p:sp>
      <p:pic>
        <p:nvPicPr>
          <p:cNvPr id="150" name="Google Shape;150;p23"/>
          <p:cNvPicPr preferRelativeResize="0"/>
          <p:nvPr/>
        </p:nvPicPr>
        <p:blipFill rotWithShape="1">
          <a:blip r:embed="rId3">
            <a:alphaModFix/>
          </a:blip>
          <a:srcRect/>
          <a:stretch/>
        </p:blipFill>
        <p:spPr>
          <a:xfrm>
            <a:off x="9721203" y="6293512"/>
            <a:ext cx="1946917" cy="407129"/>
          </a:xfrm>
          <a:prstGeom prst="rect">
            <a:avLst/>
          </a:prstGeom>
          <a:noFill/>
          <a:ln>
            <a:noFill/>
          </a:ln>
        </p:spPr>
      </p:pic>
      <p:sp>
        <p:nvSpPr>
          <p:cNvPr id="151" name="Google Shape;151;p23"/>
          <p:cNvSpPr txBox="1"/>
          <p:nvPr/>
        </p:nvSpPr>
        <p:spPr>
          <a:xfrm>
            <a:off x="0" y="9427"/>
            <a:ext cx="7933862" cy="5539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000" b="1" i="0" u="none" strike="noStrike" cap="none" dirty="0">
                <a:solidFill>
                  <a:srgbClr val="000000"/>
                </a:solidFill>
                <a:latin typeface="Montserrat"/>
                <a:ea typeface="Montserrat"/>
                <a:cs typeface="Montserrat"/>
                <a:sym typeface="Montserrat"/>
              </a:rPr>
              <a:t>Texte de publication :</a:t>
            </a:r>
          </a:p>
          <a:p>
            <a:pPr marL="0" marR="0" lvl="0" indent="0" algn="l" rtl="0">
              <a:spcBef>
                <a:spcPts val="0"/>
              </a:spcBef>
              <a:spcAft>
                <a:spcPts val="0"/>
              </a:spcAft>
              <a:buNone/>
            </a:pPr>
            <a:endParaRPr lang="fr-FR" sz="1000" b="1" dirty="0">
              <a:latin typeface="Montserrat"/>
              <a:ea typeface="Montserrat"/>
              <a:cs typeface="Montserrat"/>
              <a:sym typeface="Montserrat"/>
            </a:endParaRPr>
          </a:p>
          <a:p>
            <a:pPr marL="0" marR="0" lvl="0" indent="0" algn="l" rtl="0">
              <a:spcBef>
                <a:spcPts val="0"/>
              </a:spcBef>
              <a:spcAft>
                <a:spcPts val="0"/>
              </a:spcAft>
              <a:buNone/>
            </a:pPr>
            <a:endParaRPr sz="1000" b="1" dirty="0">
              <a:latin typeface="Montserrat"/>
              <a:ea typeface="Montserrat"/>
              <a:cs typeface="Montserrat"/>
              <a:sym typeface="Montserrat"/>
            </a:endParaRPr>
          </a:p>
        </p:txBody>
      </p:sp>
      <p:sp>
        <p:nvSpPr>
          <p:cNvPr id="2" name="ZoneTexte 1">
            <a:extLst>
              <a:ext uri="{FF2B5EF4-FFF2-40B4-BE49-F238E27FC236}">
                <a16:creationId xmlns:a16="http://schemas.microsoft.com/office/drawing/2014/main" id="{32F9F247-7DD7-E6E5-56EC-B0A50BA0C738}"/>
              </a:ext>
            </a:extLst>
          </p:cNvPr>
          <p:cNvSpPr txBox="1"/>
          <p:nvPr/>
        </p:nvSpPr>
        <p:spPr>
          <a:xfrm>
            <a:off x="135458" y="763480"/>
            <a:ext cx="6501316" cy="6370975"/>
          </a:xfrm>
          <a:prstGeom prst="rect">
            <a:avLst/>
          </a:prstGeom>
          <a:noFill/>
        </p:spPr>
        <p:txBody>
          <a:bodyPr wrap="square" rtlCol="0">
            <a:spAutoFit/>
          </a:bodyPr>
          <a:lstStyle/>
          <a:p>
            <a:pPr algn="just"/>
            <a:r>
              <a:rPr lang="fr-FR" sz="1200" dirty="0">
                <a:latin typeface="Montserrat"/>
              </a:rPr>
              <a:t>Vous avez </a:t>
            </a:r>
            <a:r>
              <a:rPr lang="fr-FR" sz="1200" dirty="0" err="1">
                <a:latin typeface="Montserrat"/>
              </a:rPr>
              <a:t>sürement</a:t>
            </a:r>
            <a:r>
              <a:rPr lang="fr-FR" sz="1200" dirty="0">
                <a:latin typeface="Montserrat"/>
              </a:rPr>
              <a:t> déjà entendu parler d’Intelligence Artificielle (IA), mais concrètement qu’est-ce que cela nous apporte et quels sont les défis auxquels nous serons confrontés ?</a:t>
            </a:r>
          </a:p>
          <a:p>
            <a:pPr algn="just"/>
            <a:endParaRPr lang="fr-FR" sz="1200" dirty="0">
              <a:latin typeface="Montserrat"/>
            </a:endParaRPr>
          </a:p>
          <a:p>
            <a:pPr algn="just"/>
            <a:r>
              <a:rPr lang="fr-FR" sz="1200" dirty="0">
                <a:latin typeface="Montserrat"/>
              </a:rPr>
              <a:t>L’#IA est un programme informatique que l’on entraîne à apprendre un métier, en lui injectant une grande quantité de données afin qu’il sache quelles sont les réponses attendues dans chaque situation.</a:t>
            </a:r>
          </a:p>
          <a:p>
            <a:pPr algn="just"/>
            <a:endParaRPr lang="fr-FR" sz="1200" dirty="0">
              <a:latin typeface="Montserrat"/>
            </a:endParaRPr>
          </a:p>
          <a:p>
            <a:pPr algn="just"/>
            <a:r>
              <a:rPr lang="fr-FR" sz="1200" dirty="0">
                <a:latin typeface="Montserrat"/>
              </a:rPr>
              <a:t>Une fois que cet apprentissage est fait, cet outil fait désormais le travail auquel il a été entraîné à notre place, mais l’avantage réside dans le fait qu’il fait peu d’erreurs et est très rapide.</a:t>
            </a:r>
          </a:p>
          <a:p>
            <a:pPr algn="just"/>
            <a:endParaRPr lang="fr-FR" sz="1200" dirty="0">
              <a:latin typeface="Montserrat"/>
            </a:endParaRPr>
          </a:p>
          <a:p>
            <a:pPr algn="just"/>
            <a:r>
              <a:rPr lang="fr-FR" sz="1200" dirty="0">
                <a:latin typeface="Montserrat"/>
              </a:rPr>
              <a:t>Nous vivons donc une transformation profonde de nos usages, et ce, dans tous les secteurs.</a:t>
            </a:r>
          </a:p>
          <a:p>
            <a:pPr algn="just"/>
            <a:endParaRPr lang="fr-FR" sz="1200" dirty="0">
              <a:latin typeface="Montserrat"/>
            </a:endParaRPr>
          </a:p>
          <a:p>
            <a:pPr algn="just"/>
            <a:r>
              <a:rPr lang="fr-FR" sz="1200" dirty="0">
                <a:latin typeface="Montserrat"/>
              </a:rPr>
              <a:t>La productivité, l'automatisation des tâches complexes et l'analyse prédictive basée sur des données sont aujourd'hui les arguments principaux justifiant l'adoption massive de l'intelligence artificielle. </a:t>
            </a:r>
          </a:p>
          <a:p>
            <a:pPr algn="just"/>
            <a:endParaRPr lang="fr-FR" sz="1200" dirty="0">
              <a:latin typeface="Montserrat"/>
            </a:endParaRPr>
          </a:p>
          <a:p>
            <a:pPr algn="just"/>
            <a:r>
              <a:rPr lang="fr-FR" sz="1200" dirty="0">
                <a:latin typeface="Montserrat"/>
              </a:rPr>
              <a:t>Nous vous invitons à découvrir notre carrousel détaillé pour mieux comprendre cette révolution technologique.</a:t>
            </a:r>
          </a:p>
          <a:p>
            <a:pPr algn="just"/>
            <a:endParaRPr lang="fr-FR" sz="1200" dirty="0">
              <a:latin typeface="Montserrat"/>
            </a:endParaRPr>
          </a:p>
          <a:p>
            <a:pPr algn="just"/>
            <a:r>
              <a:rPr lang="fr-FR" sz="1200" dirty="0">
                <a:latin typeface="Montserrat"/>
              </a:rPr>
              <a:t>Rendez-vous à la fin du carrousel pour en savoir plus !</a:t>
            </a:r>
          </a:p>
          <a:p>
            <a:pPr algn="just"/>
            <a:endParaRPr lang="fr-FR" sz="1200" dirty="0">
              <a:latin typeface="Montserrat"/>
            </a:endParaRPr>
          </a:p>
          <a:p>
            <a:pPr algn="just"/>
            <a:endParaRPr lang="fr-FR" sz="1200" dirty="0">
              <a:latin typeface="Montserrat"/>
            </a:endParaRPr>
          </a:p>
          <a:p>
            <a:pPr algn="just"/>
            <a:r>
              <a:rPr lang="fr-FR" sz="1200" dirty="0">
                <a:latin typeface="Montserrat"/>
              </a:rPr>
              <a:t>Dites nous en commentaires si vous pensez que cette publication a été générée par une IA </a:t>
            </a:r>
          </a:p>
          <a:p>
            <a:pPr algn="just"/>
            <a:endParaRPr lang="fr-FR" sz="1200" dirty="0">
              <a:latin typeface="Montserrat"/>
            </a:endParaRPr>
          </a:p>
          <a:p>
            <a:pPr algn="just"/>
            <a:r>
              <a:rPr lang="fr-FR" sz="1200" dirty="0">
                <a:latin typeface="Montserrat"/>
              </a:rPr>
              <a:t>#NetByUs #Innovation #DigitalTransformation #NoWahalaTeam #IA</a:t>
            </a:r>
          </a:p>
          <a:p>
            <a:pPr algn="just"/>
            <a:endParaRPr lang="fr-FR" sz="1200" dirty="0">
              <a:latin typeface="Montserrat"/>
            </a:endParaRPr>
          </a:p>
          <a:p>
            <a:pPr algn="just"/>
            <a:r>
              <a:rPr lang="fr-FR" sz="1200" dirty="0">
                <a:latin typeface="Montserrat"/>
              </a:rPr>
              <a:t>N’oubliez pas que </a:t>
            </a:r>
            <a:r>
              <a:rPr lang="fr-FR" sz="1200" dirty="0" err="1">
                <a:latin typeface="Montserrat"/>
              </a:rPr>
              <a:t>NetByUs</a:t>
            </a:r>
            <a:r>
              <a:rPr lang="fr-FR" sz="1200" dirty="0">
                <a:latin typeface="Montserrat"/>
              </a:rPr>
              <a:t> est l’allié technologique de </a:t>
            </a:r>
            <a:r>
              <a:rPr lang="fr-FR" sz="1200">
                <a:latin typeface="Montserrat"/>
              </a:rPr>
              <a:t>votre entreprise, quelque soit </a:t>
            </a:r>
            <a:r>
              <a:rPr lang="fr-FR" sz="1200" dirty="0">
                <a:latin typeface="Montserrat"/>
              </a:rPr>
              <a:t>sa taille et son </a:t>
            </a:r>
            <a:r>
              <a:rPr lang="fr-FR" sz="1200">
                <a:latin typeface="Montserrat"/>
              </a:rPr>
              <a:t>emplacement géographique.</a:t>
            </a:r>
            <a:endParaRPr lang="fr-FR" sz="1200" dirty="0">
              <a:latin typeface="Montserrat"/>
            </a:endParaRPr>
          </a:p>
          <a:p>
            <a:endParaRPr lang="fr-FR" sz="1200" dirty="0">
              <a:latin typeface="Montserrat" panose="00000500000000000000" pitchFamily="50" charset="0"/>
            </a:endParaRPr>
          </a:p>
        </p:txBody>
      </p:sp>
      <p:sp>
        <p:nvSpPr>
          <p:cNvPr id="4" name="ZoneTexte 3">
            <a:extLst>
              <a:ext uri="{FF2B5EF4-FFF2-40B4-BE49-F238E27FC236}">
                <a16:creationId xmlns:a16="http://schemas.microsoft.com/office/drawing/2014/main" id="{7BA48D87-8920-5BF2-CF49-99E8DAD552EE}"/>
              </a:ext>
            </a:extLst>
          </p:cNvPr>
          <p:cNvSpPr txBox="1"/>
          <p:nvPr/>
        </p:nvSpPr>
        <p:spPr>
          <a:xfrm>
            <a:off x="6741779" y="1224212"/>
            <a:ext cx="5314764" cy="5008615"/>
          </a:xfrm>
          <a:prstGeom prst="rect">
            <a:avLst/>
          </a:prstGeom>
          <a:noFill/>
        </p:spPr>
        <p:txBody>
          <a:bodyPr wrap="square" rtlCol="0">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Slide 1</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a:t>
            </a: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L’Intelligence Artificielle : Un outil stratégique pour les entreprises</a:t>
            </a:r>
            <a:endParaRPr lang="fr-FR" sz="7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buSzPts val="1000"/>
              <a:tabLst>
                <a:tab pos="914400" algn="l"/>
              </a:tabLst>
            </a:pPr>
            <a:r>
              <a:rPr lang="fr-FR" sz="700" kern="100" dirty="0">
                <a:effectLst/>
                <a:latin typeface="Calibri" panose="020F0502020204030204" pitchFamily="34" charset="0"/>
                <a:ea typeface="Calibri" panose="020F0502020204030204" pitchFamily="34" charset="0"/>
                <a:cs typeface="Times New Roman" panose="02020603050405020304" pitchFamily="18" charset="0"/>
              </a:rPr>
              <a:t>L'IA permet aux machines d'apprendre et de prendre des décisions autonomes grâce à l'analyse de données massives, rendant les processus plus efficaces.</a:t>
            </a:r>
          </a:p>
          <a:p>
            <a:pPr marL="342900" lvl="0" indent="-342900">
              <a:lnSpc>
                <a:spcPct val="107000"/>
              </a:lnSpc>
              <a:spcAft>
                <a:spcPts val="800"/>
              </a:spcAft>
              <a:buSzPts val="1000"/>
              <a:buFont typeface="Symbol" panose="05050102010706020507" pitchFamily="18" charset="2"/>
              <a:buChar char=""/>
              <a:tabLst>
                <a:tab pos="4572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Slide 2</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a:t>
            </a: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Pourquoi l'IA est-elle essentielle pour les entreprises ?</a:t>
            </a:r>
            <a:endParaRPr lang="fr-FR" sz="7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Automatisation des tâches</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Gain de temps et réduction des erreurs humaines.</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Analyse prédictive</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Décisions basées sur des données fiables.</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Amélioration de l'expérience client</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a:t>
            </a:r>
            <a:r>
              <a:rPr lang="fr-FR" sz="700" kern="100" dirty="0" err="1">
                <a:effectLst/>
                <a:latin typeface="Calibri" panose="020F0502020204030204" pitchFamily="34" charset="0"/>
                <a:ea typeface="Calibri" panose="020F0502020204030204" pitchFamily="34" charset="0"/>
                <a:cs typeface="Times New Roman" panose="02020603050405020304" pitchFamily="18" charset="0"/>
              </a:rPr>
              <a:t>Chatbots</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et recommandations personnalisées.</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Optimisation des processus</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Réduction des coûts et augmentation de la productivité.</a:t>
            </a:r>
          </a:p>
          <a:p>
            <a:pPr marL="342900" lvl="0" indent="-342900">
              <a:lnSpc>
                <a:spcPct val="107000"/>
              </a:lnSpc>
              <a:spcAft>
                <a:spcPts val="800"/>
              </a:spcAft>
              <a:buSzPts val="1000"/>
              <a:buFont typeface="Symbol" panose="05050102010706020507" pitchFamily="18" charset="2"/>
              <a:buChar char=""/>
              <a:tabLst>
                <a:tab pos="4572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Slide 3</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a:t>
            </a: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Exemples d'applications de l'IA</a:t>
            </a:r>
            <a:endParaRPr lang="fr-FR" sz="7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Marketing</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Analyse de données clients pour personnaliser les campagnes et améliorer les performances.</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Droit</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Recherche et analyse juridique automatisées, gestion des contrats et aide à la rédaction.</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Commerce</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Recommandations de produits.</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Santé</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Diagnostics médicaux par IA.</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Finance</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Gestion des risques et détection des fraudes.</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RH</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Tri et analyse des CV.</a:t>
            </a:r>
          </a:p>
          <a:p>
            <a:pPr marL="342900" lvl="0" indent="-342900">
              <a:lnSpc>
                <a:spcPct val="107000"/>
              </a:lnSpc>
              <a:spcAft>
                <a:spcPts val="800"/>
              </a:spcAft>
              <a:buSzPts val="1000"/>
              <a:buFont typeface="Symbol" panose="05050102010706020507" pitchFamily="18" charset="2"/>
              <a:buChar char=""/>
              <a:tabLst>
                <a:tab pos="4572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Slide 4</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a:t>
            </a: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Humain vs IA : Ce que l'IA ne peut pas faire</a:t>
            </a:r>
            <a:endParaRPr lang="fr-FR" sz="7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buSzPts val="1000"/>
              <a:tabLst>
                <a:tab pos="914400" algn="l"/>
              </a:tabLst>
            </a:pPr>
            <a:r>
              <a:rPr lang="fr-FR" sz="700" kern="100" dirty="0">
                <a:effectLst/>
                <a:latin typeface="Calibri" panose="020F0502020204030204" pitchFamily="34" charset="0"/>
                <a:ea typeface="Calibri" panose="020F0502020204030204" pitchFamily="34" charset="0"/>
                <a:cs typeface="Times New Roman" panose="02020603050405020304" pitchFamily="18" charset="0"/>
              </a:rPr>
              <a:t>Malgré son potentiel, l'IA ne remplacera jamais certaines compétences humaines :</a:t>
            </a:r>
          </a:p>
          <a:p>
            <a:pPr marL="914400" lvl="2">
              <a:lnSpc>
                <a:spcPct val="107000"/>
              </a:lnSpc>
              <a:spcAft>
                <a:spcPts val="800"/>
              </a:spcAft>
              <a:buSzPts val="1000"/>
              <a:tabLst>
                <a:tab pos="13716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Créativité</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Capacité d'invention unique aux humains.</a:t>
            </a:r>
          </a:p>
          <a:p>
            <a:pPr marL="914400" lvl="2">
              <a:lnSpc>
                <a:spcPct val="107000"/>
              </a:lnSpc>
              <a:spcAft>
                <a:spcPts val="800"/>
              </a:spcAft>
              <a:buSzPts val="1000"/>
              <a:tabLst>
                <a:tab pos="13716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Émotions et empathie</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L'IA ne comprend pas les émotions humaines.</a:t>
            </a:r>
          </a:p>
          <a:p>
            <a:pPr marL="914400" lvl="2">
              <a:lnSpc>
                <a:spcPct val="107000"/>
              </a:lnSpc>
              <a:spcAft>
                <a:spcPts val="800"/>
              </a:spcAft>
              <a:buSzPts val="1000"/>
              <a:tabLst>
                <a:tab pos="13716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Éthique et jugement moral</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L'humain est irremplaçable dans ces domaines.</a:t>
            </a:r>
          </a:p>
          <a:p>
            <a:pPr marL="914400" lvl="2">
              <a:lnSpc>
                <a:spcPct val="107000"/>
              </a:lnSpc>
              <a:spcAft>
                <a:spcPts val="800"/>
              </a:spcAft>
              <a:buSzPts val="1000"/>
              <a:tabLst>
                <a:tab pos="13716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Adaptation aux imprévus</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La flexibilité humaine reste inégalée.</a:t>
            </a:r>
          </a:p>
          <a:p>
            <a:pPr marL="342900" lvl="0" indent="-342900">
              <a:lnSpc>
                <a:spcPct val="107000"/>
              </a:lnSpc>
              <a:spcAft>
                <a:spcPts val="800"/>
              </a:spcAft>
              <a:buSzPts val="1000"/>
              <a:buFont typeface="Symbol" panose="05050102010706020507" pitchFamily="18" charset="2"/>
              <a:buChar char=""/>
              <a:tabLst>
                <a:tab pos="4572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Slide 5</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a:t>
            </a: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Prêt à intégrer l'IA dans votre entreprise ?</a:t>
            </a:r>
            <a:endParaRPr lang="fr-FR" sz="7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buSzPts val="1000"/>
              <a:tabLst>
                <a:tab pos="914400" algn="l"/>
              </a:tabLst>
            </a:pPr>
            <a:r>
              <a:rPr lang="fr-FR" sz="700" kern="100" dirty="0">
                <a:effectLst/>
                <a:latin typeface="Calibri" panose="020F0502020204030204" pitchFamily="34" charset="0"/>
                <a:ea typeface="Calibri" panose="020F0502020204030204" pitchFamily="34" charset="0"/>
                <a:cs typeface="Times New Roman" panose="02020603050405020304" pitchFamily="18" charset="0"/>
              </a:rPr>
              <a:t>Contactez-nous, nous discuterons de vos processus métier </a:t>
            </a:r>
            <a:r>
              <a:rPr lang="fr-FR" sz="700" kern="100" dirty="0">
                <a:latin typeface="Calibri" panose="020F0502020204030204" pitchFamily="34" charset="0"/>
                <a:ea typeface="Calibri" panose="020F0502020204030204" pitchFamily="34" charset="0"/>
                <a:cs typeface="Times New Roman" panose="02020603050405020304" pitchFamily="18" charset="0"/>
              </a:rPr>
              <a:t>et sauront vous conseiller sur l’intégration de l’IA à vos activités</a:t>
            </a:r>
            <a:endParaRPr lang="fr-FR" sz="7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5179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p:nvPr/>
        </p:nvSpPr>
        <p:spPr>
          <a:xfrm>
            <a:off x="7861954" y="240610"/>
            <a:ext cx="4330045" cy="1200288"/>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latin typeface="Montserrat"/>
                <a:ea typeface="Montserrat"/>
                <a:cs typeface="Montserrat"/>
                <a:sym typeface="Montserrat"/>
              </a:rPr>
              <a:t>Lundi : 21/10/24</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Rubrique : </a:t>
            </a:r>
            <a:r>
              <a:rPr lang="fr-FR" sz="1800" b="1" dirty="0">
                <a:latin typeface="Montserrat"/>
                <a:ea typeface="Montserrat"/>
                <a:cs typeface="Montserrat"/>
                <a:sym typeface="Montserrat"/>
              </a:rPr>
              <a:t>Com instit</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Heure de Publication : 10H30</a:t>
            </a:r>
          </a:p>
          <a:p>
            <a:r>
              <a:rPr lang="fr-FR" sz="1800" b="1" dirty="0">
                <a:latin typeface="Montserrat"/>
                <a:ea typeface="Montserrat"/>
                <a:cs typeface="Montserrat"/>
                <a:sym typeface="Montserrat"/>
              </a:rPr>
              <a:t>RS : Facebook et LinkedIn</a:t>
            </a:r>
            <a:endParaRPr lang="fr-FR" sz="1800" b="1" i="0" u="none" strike="noStrike" cap="none" dirty="0">
              <a:solidFill>
                <a:srgbClr val="000000"/>
              </a:solidFill>
              <a:latin typeface="Montserrat"/>
              <a:ea typeface="Montserrat"/>
              <a:cs typeface="Montserrat"/>
              <a:sym typeface="Montserrat"/>
            </a:endParaRPr>
          </a:p>
        </p:txBody>
      </p:sp>
      <p:pic>
        <p:nvPicPr>
          <p:cNvPr id="150" name="Google Shape;150;p23"/>
          <p:cNvPicPr preferRelativeResize="0"/>
          <p:nvPr/>
        </p:nvPicPr>
        <p:blipFill rotWithShape="1">
          <a:blip r:embed="rId3">
            <a:alphaModFix/>
          </a:blip>
          <a:srcRect/>
          <a:stretch/>
        </p:blipFill>
        <p:spPr>
          <a:xfrm>
            <a:off x="9721203" y="6293512"/>
            <a:ext cx="1946917" cy="407129"/>
          </a:xfrm>
          <a:prstGeom prst="rect">
            <a:avLst/>
          </a:prstGeom>
          <a:noFill/>
          <a:ln>
            <a:noFill/>
          </a:ln>
        </p:spPr>
      </p:pic>
      <p:sp>
        <p:nvSpPr>
          <p:cNvPr id="151" name="Google Shape;151;p23"/>
          <p:cNvSpPr txBox="1"/>
          <p:nvPr/>
        </p:nvSpPr>
        <p:spPr>
          <a:xfrm>
            <a:off x="0" y="9427"/>
            <a:ext cx="7933862"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4000" b="1" i="0" u="sng" strike="noStrike" cap="none" dirty="0">
                <a:solidFill>
                  <a:srgbClr val="FF0000"/>
                </a:solidFill>
                <a:latin typeface="Montserrat"/>
                <a:ea typeface="Montserrat"/>
                <a:cs typeface="Montserrat"/>
                <a:sym typeface="Montserrat"/>
              </a:rPr>
              <a:t>A NE PAS PUBLIER</a:t>
            </a:r>
            <a:endParaRPr sz="4000" b="1" dirty="0">
              <a:latin typeface="Montserrat"/>
              <a:ea typeface="Montserrat"/>
              <a:cs typeface="Montserrat"/>
              <a:sym typeface="Montserrat"/>
            </a:endParaRPr>
          </a:p>
        </p:txBody>
      </p:sp>
      <p:sp>
        <p:nvSpPr>
          <p:cNvPr id="2" name="ZoneTexte 1">
            <a:extLst>
              <a:ext uri="{FF2B5EF4-FFF2-40B4-BE49-F238E27FC236}">
                <a16:creationId xmlns:a16="http://schemas.microsoft.com/office/drawing/2014/main" id="{32F9F247-7DD7-E6E5-56EC-B0A50BA0C738}"/>
              </a:ext>
            </a:extLst>
          </p:cNvPr>
          <p:cNvSpPr txBox="1"/>
          <p:nvPr/>
        </p:nvSpPr>
        <p:spPr>
          <a:xfrm>
            <a:off x="541539" y="763480"/>
            <a:ext cx="6036814" cy="2677656"/>
          </a:xfrm>
          <a:prstGeom prst="rect">
            <a:avLst/>
          </a:prstGeom>
          <a:noFill/>
        </p:spPr>
        <p:txBody>
          <a:bodyPr wrap="square" rtlCol="0">
            <a:spAutoFit/>
          </a:bodyPr>
          <a:lstStyle/>
          <a:p>
            <a:pPr algn="just"/>
            <a:r>
              <a:rPr lang="fr-FR" sz="1200" dirty="0">
                <a:latin typeface="Montserrat"/>
              </a:rPr>
              <a:t>Chez </a:t>
            </a:r>
            <a:r>
              <a:rPr lang="fr-FR" sz="1200" dirty="0" err="1">
                <a:latin typeface="Montserrat"/>
              </a:rPr>
              <a:t>NetByUs</a:t>
            </a:r>
            <a:r>
              <a:rPr lang="fr-FR" sz="1200" dirty="0">
                <a:latin typeface="Montserrat"/>
              </a:rPr>
              <a:t>, notre vision est de bâtir des passerelles numériques qui rapprochent les individus, les cultures et les idées. Nous sommes fiers de notre présence en France, au Togo, au Bénin et dans d'autres pays de la sous-région, ce qui nous permet d'apporter notre expertise locale.</a:t>
            </a:r>
          </a:p>
          <a:p>
            <a:pPr algn="just"/>
            <a:r>
              <a:rPr lang="fr-FR" sz="1200" dirty="0">
                <a:latin typeface="Montserrat"/>
              </a:rPr>
              <a:t>Alliant expertise et créativité, nous concevons et mettons à disposition des solutions digitales innovantes pour les entreprises et les particuliers.</a:t>
            </a:r>
          </a:p>
          <a:p>
            <a:pPr algn="just"/>
            <a:r>
              <a:rPr lang="fr-FR" sz="1200" dirty="0">
                <a:latin typeface="Montserrat"/>
              </a:rPr>
              <a:t>Passionné par l’innovation et souhaitant rejoindre une équipe dynamique qui façonne l'avenir numérique ? Rejoignez-nous !</a:t>
            </a:r>
          </a:p>
          <a:p>
            <a:pPr algn="just"/>
            <a:r>
              <a:rPr lang="fr-FR" sz="1200" dirty="0">
                <a:latin typeface="Montserrat"/>
              </a:rPr>
              <a:t>Ensemble, transformons les processus métiers pour améliorer la productivité et augmenter le chiffre d'affaires des entreprises.</a:t>
            </a:r>
          </a:p>
          <a:p>
            <a:pPr algn="just"/>
            <a:r>
              <a:rPr lang="fr-FR" sz="1200" dirty="0">
                <a:latin typeface="Montserrat"/>
              </a:rPr>
              <a:t>Nous sommes prêts à collaborer avec vous pour atteindre le succès, laissez-nous un message.</a:t>
            </a:r>
          </a:p>
          <a:p>
            <a:pPr algn="just"/>
            <a:r>
              <a:rPr lang="fr-FR" sz="1200" dirty="0">
                <a:latin typeface="Montserrat"/>
              </a:rPr>
              <a:t>#NetByUs #Innovation #DigitalTransformation #NoWahalaTeam</a:t>
            </a:r>
          </a:p>
          <a:p>
            <a:endParaRPr lang="fr-FR" sz="1200" dirty="0">
              <a:latin typeface="Montserrat" panose="00000500000000000000" pitchFamily="50" charset="0"/>
            </a:endParaRPr>
          </a:p>
        </p:txBody>
      </p:sp>
    </p:spTree>
    <p:extLst>
      <p:ext uri="{BB962C8B-B14F-4D97-AF65-F5344CB8AC3E}">
        <p14:creationId xmlns:p14="http://schemas.microsoft.com/office/powerpoint/2010/main" val="2406751931"/>
      </p:ext>
    </p:extLst>
  </p:cSld>
  <p:clrMapOvr>
    <a:masterClrMapping/>
  </p:clrMapOvr>
</p:sld>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2228</TotalTime>
  <Words>2577</Words>
  <Application>Microsoft Office PowerPoint</Application>
  <PresentationFormat>Widescreen</PresentationFormat>
  <Paragraphs>240</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Symbol</vt:lpstr>
      <vt:lpstr>Montserrat</vt:lpstr>
      <vt:lpstr>Arial</vt: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Ricardo</dc:creator>
  <cp:lastModifiedBy>Lenovo</cp:lastModifiedBy>
  <cp:revision>58</cp:revision>
  <dcterms:modified xsi:type="dcterms:W3CDTF">2024-10-09T20:41:32Z</dcterms:modified>
</cp:coreProperties>
</file>