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57" r:id="rId3"/>
    <p:sldId id="263" r:id="rId4"/>
    <p:sldId id="318" r:id="rId5"/>
    <p:sldId id="319" r:id="rId6"/>
    <p:sldId id="320" r:id="rId7"/>
    <p:sldId id="321" r:id="rId8"/>
    <p:sldId id="322" r:id="rId9"/>
    <p:sldId id="307" r:id="rId10"/>
    <p:sldId id="315" r:id="rId11"/>
    <p:sldId id="316" r:id="rId12"/>
    <p:sldId id="308" r:id="rId13"/>
    <p:sldId id="309" r:id="rId14"/>
    <p:sldId id="311" r:id="rId15"/>
    <p:sldId id="258" r:id="rId16"/>
    <p:sldId id="310" r:id="rId17"/>
    <p:sldId id="312" r:id="rId18"/>
    <p:sldId id="313" r:id="rId19"/>
    <p:sldId id="317" r:id="rId20"/>
    <p:sldId id="261"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AEFF815-9D9E-4E87-90E6-1B32E9BC79BA}">
          <p14:sldIdLst>
            <p14:sldId id="257"/>
          </p14:sldIdLst>
        </p14:section>
        <p14:section name="Section sans titre" id="{5C83E7ED-D719-444C-A503-C8832C1F7A46}">
          <p14:sldIdLst>
            <p14:sldId id="263"/>
            <p14:sldId id="318"/>
            <p14:sldId id="319"/>
            <p14:sldId id="320"/>
            <p14:sldId id="321"/>
            <p14:sldId id="322"/>
            <p14:sldId id="307"/>
            <p14:sldId id="315"/>
            <p14:sldId id="316"/>
            <p14:sldId id="308"/>
            <p14:sldId id="309"/>
            <p14:sldId id="311"/>
            <p14:sldId id="258"/>
            <p14:sldId id="310"/>
            <p14:sldId id="312"/>
            <p14:sldId id="313"/>
            <p14:sldId id="317"/>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7817"/>
    <a:srgbClr val="0072CE"/>
    <a:srgbClr val="9BD2FF"/>
    <a:srgbClr val="002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03" d="100"/>
          <a:sy n="103" d="100"/>
        </p:scale>
        <p:origin x="17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257EA6-9233-4721-A81B-9D46D46A3841}" type="datetimeFigureOut">
              <a:rPr lang="fr-FR" smtClean="0"/>
              <a:t>30/07/2026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2AFD4E-D810-4E06-9FFC-60A276732D99}" type="slidenum">
              <a:rPr lang="fr-FR" smtClean="0"/>
              <a:t>‹N°›</a:t>
            </a:fld>
            <a:endParaRPr lang="fr-FR"/>
          </a:p>
        </p:txBody>
      </p:sp>
    </p:spTree>
    <p:extLst>
      <p:ext uri="{BB962C8B-B14F-4D97-AF65-F5344CB8AC3E}">
        <p14:creationId xmlns:p14="http://schemas.microsoft.com/office/powerpoint/2010/main" val="98630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CC5EC1F-72C5-420A-8F36-9473533A83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20848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F44710E-A9C5-4CB3-814D-2B0AD8B79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00736" y="6470990"/>
            <a:ext cx="1934043" cy="209896"/>
          </a:xfrm>
          <a:prstGeom prst="rect">
            <a:avLst/>
          </a:prstGeom>
        </p:spPr>
      </p:pic>
    </p:spTree>
    <p:extLst>
      <p:ext uri="{BB962C8B-B14F-4D97-AF65-F5344CB8AC3E}">
        <p14:creationId xmlns:p14="http://schemas.microsoft.com/office/powerpoint/2010/main" val="4050610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816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453F7A8-002C-48D2-ADE1-784C04C7CE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00736" y="6470990"/>
            <a:ext cx="1934043" cy="209896"/>
          </a:xfrm>
          <a:prstGeom prst="rect">
            <a:avLst/>
          </a:prstGeom>
        </p:spPr>
      </p:pic>
    </p:spTree>
    <p:extLst>
      <p:ext uri="{BB962C8B-B14F-4D97-AF65-F5344CB8AC3E}">
        <p14:creationId xmlns:p14="http://schemas.microsoft.com/office/powerpoint/2010/main" val="2030443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4983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Tree>
    <p:extLst>
      <p:ext uri="{BB962C8B-B14F-4D97-AF65-F5344CB8AC3E}">
        <p14:creationId xmlns:p14="http://schemas.microsoft.com/office/powerpoint/2010/main" val="910736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560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01BAC3-1DDD-446D-BE2D-D62E1A35CB5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6570A01-D8DE-4AA6-B2DA-977E0317090F}"/>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D7123ED-023E-4E9F-81B7-7F9D11467D73}"/>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F714DD9-4AF1-41B8-8FF2-D922926E764E}"/>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B14D25E6-9475-4D9E-932B-65E5AC19EF9B}"/>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77428552-CDA3-4FE2-AE36-63F6BCDAB893}"/>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4029869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FFB921-5F69-44E3-B3F8-973A25651BD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E7AABD3-FFB4-42C7-BDC3-33BFAE9903A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F0B45E9-1F88-4CDA-995C-000406D4E7E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C4CB431-7850-4D3A-89D8-D1FFD67BC259}"/>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EDD3A034-FF69-46A4-B2E0-E6FB0804D11E}"/>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7" name="Espace réservé du numéro de diapositive 6">
            <a:extLst>
              <a:ext uri="{FF2B5EF4-FFF2-40B4-BE49-F238E27FC236}">
                <a16:creationId xmlns:a16="http://schemas.microsoft.com/office/drawing/2014/main" id="{F3374A57-4E01-4BF8-9B97-E61D6B968A17}"/>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3540243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B0BB1A4-E486-47C8-9575-F1E15DEAD1DF}"/>
              </a:ext>
            </a:extLst>
          </p:cNvPr>
          <p:cNvSpPr>
            <a:spLocks noGrp="1"/>
          </p:cNvSpPr>
          <p:nvPr>
            <p:ph type="title"/>
          </p:nvPr>
        </p:nvSpPr>
        <p:spPr>
          <a:xfrm>
            <a:off x="838200" y="365125"/>
            <a:ext cx="105156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D021288-73E6-4856-B18D-B1056A0A960D}"/>
              </a:ext>
            </a:extLst>
          </p:cNvPr>
          <p:cNvSpPr>
            <a:spLocks noGrp="1"/>
          </p:cNvSpPr>
          <p:nvPr>
            <p:ph type="body" orient="vert" idx="1"/>
          </p:nvPr>
        </p:nvSpPr>
        <p:spPr>
          <a:xfrm>
            <a:off x="838200" y="1825625"/>
            <a:ext cx="105156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C650394-2638-40C9-82AC-3EF9BB2E028B}"/>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4EA8D8BA-032E-47FB-9C13-1BEDF9820A85}"/>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E52801C1-F5FD-45A3-A449-A1D5A0187D26}"/>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2487074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760822F-69CB-4689-A209-2C0DA6A1C92A}"/>
              </a:ext>
            </a:extLst>
          </p:cNvPr>
          <p:cNvSpPr>
            <a:spLocks noGrp="1"/>
          </p:cNvSpPr>
          <p:nvPr>
            <p:ph type="title" orient="vert"/>
          </p:nvPr>
        </p:nvSpPr>
        <p:spPr>
          <a:xfrm>
            <a:off x="8724900" y="365125"/>
            <a:ext cx="2628900"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643645B-0DF3-4130-9502-6E5FD228AD04}"/>
              </a:ext>
            </a:extLst>
          </p:cNvPr>
          <p:cNvSpPr>
            <a:spLocks noGrp="1"/>
          </p:cNvSpPr>
          <p:nvPr>
            <p:ph type="body" orient="vert" idx="1"/>
          </p:nvPr>
        </p:nvSpPr>
        <p:spPr>
          <a:xfrm>
            <a:off x="838200" y="365125"/>
            <a:ext cx="7734300"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1F2FF3-A2C6-4211-ACCE-DB83DC86B067}"/>
              </a:ext>
            </a:extLst>
          </p:cNvPr>
          <p:cNvSpPr>
            <a:spLocks noGrp="1"/>
          </p:cNvSpPr>
          <p:nvPr>
            <p:ph type="dt" sz="half" idx="10"/>
          </p:nvPr>
        </p:nvSpPr>
        <p:spPr>
          <a:xfrm>
            <a:off x="314324" y="6464773"/>
            <a:ext cx="4953001" cy="239877"/>
          </a:xfrm>
          <a:prstGeom prst="rect">
            <a:avLst/>
          </a:prstGeom>
        </p:spPr>
        <p:txBody>
          <a:bodyPr/>
          <a:lstStyle/>
          <a:p>
            <a:fld id="{80D5F1DB-232D-4CE2-A914-3ED5497E010D}"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5FA11596-F807-45DE-8E43-A7832F7854B0}"/>
              </a:ext>
            </a:extLst>
          </p:cNvPr>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a:extLst>
              <a:ext uri="{FF2B5EF4-FFF2-40B4-BE49-F238E27FC236}">
                <a16:creationId xmlns:a16="http://schemas.microsoft.com/office/drawing/2014/main" id="{F685C382-C66F-4D7B-9EC9-13013C2D9A93}"/>
              </a:ext>
            </a:extLst>
          </p:cNvPr>
          <p:cNvSpPr>
            <a:spLocks noGrp="1"/>
          </p:cNvSpPr>
          <p:nvPr>
            <p:ph type="sldNum" sz="quarter" idx="12"/>
          </p:nvPr>
        </p:nvSpPr>
        <p:spPr>
          <a:xfrm>
            <a:off x="8610600" y="6356350"/>
            <a:ext cx="2743200" cy="365125"/>
          </a:xfrm>
          <a:prstGeom prst="rect">
            <a:avLst/>
          </a:prstGeom>
        </p:spPr>
        <p:txBody>
          <a:bodyPr/>
          <a:lstStyle/>
          <a:p>
            <a:fld id="{3C4E77BF-D1A0-4779-ADE9-7E36129EBE64}" type="slidenum">
              <a:rPr lang="fr-FR" smtClean="0"/>
              <a:t>‹N°›</a:t>
            </a:fld>
            <a:endParaRPr lang="fr-FR"/>
          </a:p>
        </p:txBody>
      </p:sp>
    </p:spTree>
    <p:extLst>
      <p:ext uri="{BB962C8B-B14F-4D97-AF65-F5344CB8AC3E}">
        <p14:creationId xmlns:p14="http://schemas.microsoft.com/office/powerpoint/2010/main" val="863923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812E46-687D-4111-8680-6CEBDAE62EC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7EE6901-1E6A-4C4E-AD72-172E065355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2A51DFC-E920-4FE8-82FC-8C8A6409AD1C}"/>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B0FA1244-5C0F-43A3-A446-49DE7F6AE6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CF0CF80-F3E1-4099-AF4D-9D8AAB88F7A0}"/>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965830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EA0494-3E04-4901-B72D-5D3C82027A2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ACC92E0-844F-4C6A-B1D2-19AE8A63986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244FB59-AA97-41AD-A0C3-1A99F04A0697}"/>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6FB14534-CDD9-419C-AFC5-E18A47A418D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E4A237-17F6-4BF5-83F7-9E293D16ADE7}"/>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840649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F01C3F-497E-4BE5-8C6A-FC3F638CA09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24775AC-E6CB-4F13-A33F-ABBB322C0CE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32A51C2-676E-49A2-88A5-B8007A72EF6A}"/>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AFD020C2-D47F-4F64-8A77-5C75ABA19A6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1C778C8-D0D0-45A4-A28B-A847EC946F17}"/>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631393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507B3D-6226-46BE-8707-991C16DF588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E7E9716-04E7-403F-9C46-6F12C6E8EF76}"/>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91E4B1B1-6991-44EB-A529-53187B0EC9C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80BEEB6-7D69-437E-AF1D-39CB6993F5ED}"/>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647AD98A-9A05-47D7-AA9B-C61D55E5E82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EE572B-44A6-4EB4-9C92-67A30624D86E}"/>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575806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AB6A79-10D4-4E7A-B31D-2877E909C29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62E90B9B-1A53-4626-A093-938AC5F1CD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2DC87F1-A713-4FDA-8A2D-E9C5B30D913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D6201DA-2C18-4C82-9E42-61A8AA8847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21729BC-7A19-4CF0-9BB1-545424F144C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EC850DA-AC83-4198-B236-2C6890FC07D1}"/>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8" name="Espace réservé du pied de page 7">
            <a:extLst>
              <a:ext uri="{FF2B5EF4-FFF2-40B4-BE49-F238E27FC236}">
                <a16:creationId xmlns:a16="http://schemas.microsoft.com/office/drawing/2014/main" id="{708D200A-5C21-43E1-8372-F2BC7A6513C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A70C023-D2F4-4BCC-BC8F-EDB577AFF4A8}"/>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29776970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E1442A-ADB1-4B20-85EC-95735CFF3DC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720117B-4268-48D4-9740-4828DF71D1E0}"/>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4" name="Espace réservé du pied de page 3">
            <a:extLst>
              <a:ext uri="{FF2B5EF4-FFF2-40B4-BE49-F238E27FC236}">
                <a16:creationId xmlns:a16="http://schemas.microsoft.com/office/drawing/2014/main" id="{616BFEE5-37DA-4DB7-9872-CF35A36CC81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1F6629BD-4B6F-4E00-92D2-3B3EAC04C23B}"/>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964778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C1D849E-C24D-4A9F-9147-0D57C06A4DE7}"/>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3" name="Espace réservé du pied de page 2">
            <a:extLst>
              <a:ext uri="{FF2B5EF4-FFF2-40B4-BE49-F238E27FC236}">
                <a16:creationId xmlns:a16="http://schemas.microsoft.com/office/drawing/2014/main" id="{1BF279FB-C6EF-4843-BE25-C08725DC6AD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F033FE0F-1AD5-4D70-B8E6-097381E97CB5}"/>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940833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BE976ED-12FC-4924-83C4-DF8C9022CEF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58FDE6-6CC9-412A-8AFA-C941B1CC3D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691384A-45DA-435D-89B1-FB1CDDDFDB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BFB2699-E60D-403D-A9D1-56E8F01DA394}"/>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E2642BCE-3BB9-4330-B7EE-E95F909D418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1A85286-99C6-4800-9329-81A00AADAA59}"/>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462227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5BB472-89BF-43A4-8747-F76A0853213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966E889-C220-410B-B997-AFF150E773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03FF372-D136-46EC-887D-316EE177A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27E7DDC-16FE-4A09-A806-B182980BF7D3}"/>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6" name="Espace réservé du pied de page 5">
            <a:extLst>
              <a:ext uri="{FF2B5EF4-FFF2-40B4-BE49-F238E27FC236}">
                <a16:creationId xmlns:a16="http://schemas.microsoft.com/office/drawing/2014/main" id="{FC4CC2F6-1B7E-4A10-B082-A2ECDE77226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E4818B4-3912-448C-B541-BE668D7F2128}"/>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25526945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C155AD-FAEA-4C63-AAD4-63386B5B88C8}"/>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456EFF4-03EE-42AF-A103-525F473BBFE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D80696C-B777-46F7-A188-3C062D45C4E0}"/>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33365343-9357-436E-8C51-07732507644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5A81FD-B3D2-459C-9035-79823B3DCC13}"/>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249490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27E5E2C-61BC-4B44-A081-ECC2E57A0B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3DE47E8-1415-4F84-841A-8DBCB6116DB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8B5F15F-8D0C-492D-B25E-AE8E4B3616BA}"/>
              </a:ext>
            </a:extLst>
          </p:cNvPr>
          <p:cNvSpPr>
            <a:spLocks noGrp="1"/>
          </p:cNvSpPr>
          <p:nvPr>
            <p:ph type="dt" sz="half" idx="10"/>
          </p:nvPr>
        </p:nvSpPr>
        <p:spPr/>
        <p:txBody>
          <a:body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358F2DE7-4C19-4930-86C8-31704CB767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AD8E8AA-102D-43DC-9304-AAE5D3D6C44A}"/>
              </a:ext>
            </a:extLst>
          </p:cNvPr>
          <p:cNvSpPr>
            <a:spLocks noGrp="1"/>
          </p:cNvSpPr>
          <p:nvPr>
            <p:ph type="sldNum" sz="quarter" idx="12"/>
          </p:nvPr>
        </p:nvSpPr>
        <p:spPr/>
        <p:txBody>
          <a:bodyPr/>
          <a:lstStyle/>
          <a:p>
            <a:fld id="{DF089166-8BAD-4588-85A1-D5E223A2D9C3}" type="slidenum">
              <a:rPr lang="fr-FR" smtClean="0"/>
              <a:t>‹N°›</a:t>
            </a:fld>
            <a:endParaRPr lang="fr-FR"/>
          </a:p>
        </p:txBody>
      </p:sp>
    </p:spTree>
    <p:extLst>
      <p:ext uri="{BB962C8B-B14F-4D97-AF65-F5344CB8AC3E}">
        <p14:creationId xmlns:p14="http://schemas.microsoft.com/office/powerpoint/2010/main" val="1257476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18BF9C25-3145-4769-8D94-5E9D29560D6D}"/>
              </a:ext>
            </a:extLst>
          </p:cNvPr>
          <p:cNvPicPr>
            <a:picLocks noChangeAspect="1"/>
          </p:cNvPicPr>
          <p:nvPr userDrawn="1"/>
        </p:nvPicPr>
        <p:blipFill>
          <a:blip r:embed="rId13"/>
          <a:stretch>
            <a:fillRect/>
          </a:stretch>
        </p:blipFill>
        <p:spPr>
          <a:xfrm>
            <a:off x="10088501" y="6484384"/>
            <a:ext cx="1832681" cy="198127"/>
          </a:xfrm>
          <a:prstGeom prst="rect">
            <a:avLst/>
          </a:prstGeom>
        </p:spPr>
      </p:pic>
      <p:grpSp>
        <p:nvGrpSpPr>
          <p:cNvPr id="2" name="Groupe 1">
            <a:extLst>
              <a:ext uri="{FF2B5EF4-FFF2-40B4-BE49-F238E27FC236}">
                <a16:creationId xmlns:a16="http://schemas.microsoft.com/office/drawing/2014/main" id="{FB66229C-AD4D-486F-BCF6-4197D814090E}"/>
              </a:ext>
            </a:extLst>
          </p:cNvPr>
          <p:cNvGrpSpPr/>
          <p:nvPr userDrawn="1"/>
        </p:nvGrpSpPr>
        <p:grpSpPr>
          <a:xfrm>
            <a:off x="270818" y="282132"/>
            <a:ext cx="1570734" cy="513130"/>
            <a:chOff x="419099" y="240943"/>
            <a:chExt cx="1570734" cy="513130"/>
          </a:xfrm>
        </p:grpSpPr>
        <p:pic>
          <p:nvPicPr>
            <p:cNvPr id="17" name="Image 16">
              <a:extLst>
                <a:ext uri="{FF2B5EF4-FFF2-40B4-BE49-F238E27FC236}">
                  <a16:creationId xmlns:a16="http://schemas.microsoft.com/office/drawing/2014/main" id="{BEB6A16C-E658-4BA8-A54B-601336A1F88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419099" y="240943"/>
              <a:ext cx="1570734" cy="328464"/>
            </a:xfrm>
            <a:prstGeom prst="rect">
              <a:avLst/>
            </a:prstGeom>
          </p:spPr>
        </p:pic>
        <p:sp>
          <p:nvSpPr>
            <p:cNvPr id="18" name="ZoneTexte 17">
              <a:extLst>
                <a:ext uri="{FF2B5EF4-FFF2-40B4-BE49-F238E27FC236}">
                  <a16:creationId xmlns:a16="http://schemas.microsoft.com/office/drawing/2014/main" id="{9476ED11-1FD5-4CE4-A2AA-F3CAD2CDAC3A}"/>
                </a:ext>
              </a:extLst>
            </p:cNvPr>
            <p:cNvSpPr txBox="1"/>
            <p:nvPr userDrawn="1"/>
          </p:nvSpPr>
          <p:spPr>
            <a:xfrm>
              <a:off x="419099" y="569407"/>
              <a:ext cx="1570734" cy="184666"/>
            </a:xfrm>
            <a:prstGeom prst="rect">
              <a:avLst/>
            </a:prstGeom>
            <a:noFill/>
          </p:spPr>
          <p:txBody>
            <a:bodyPr wrap="square" rtlCol="0">
              <a:spAutoFit/>
            </a:bodyPr>
            <a:lstStyle/>
            <a:p>
              <a:r>
                <a:rPr lang="fr-FR" sz="600" b="0" dirty="0">
                  <a:solidFill>
                    <a:srgbClr val="0072CE"/>
                  </a:solidFill>
                  <a:latin typeface="Poppins "/>
                  <a:cs typeface="Poppins Medium" panose="00000600000000000000" pitchFamily="2" charset="0"/>
                </a:rPr>
                <a:t>Entreprise de services numériques</a:t>
              </a:r>
            </a:p>
          </p:txBody>
        </p:sp>
      </p:grpSp>
      <p:sp>
        <p:nvSpPr>
          <p:cNvPr id="7" name="Espace réservé du numéro de diapositive 6">
            <a:extLst>
              <a:ext uri="{FF2B5EF4-FFF2-40B4-BE49-F238E27FC236}">
                <a16:creationId xmlns:a16="http://schemas.microsoft.com/office/drawing/2014/main" id="{BD70E0F1-5FEB-4A32-9C0D-13530E0F9AE7}"/>
              </a:ext>
            </a:extLst>
          </p:cNvPr>
          <p:cNvSpPr>
            <a:spLocks noGrp="1"/>
          </p:cNvSpPr>
          <p:nvPr>
            <p:ph type="sldNum" sz="quarter" idx="4"/>
          </p:nvPr>
        </p:nvSpPr>
        <p:spPr>
          <a:xfrm>
            <a:off x="270818" y="6311036"/>
            <a:ext cx="595956" cy="365125"/>
          </a:xfrm>
          <a:prstGeom prst="rect">
            <a:avLst/>
          </a:prstGeom>
        </p:spPr>
        <p:txBody>
          <a:bodyPr vert="horz" lIns="91440" tIns="45720" rIns="91440" bIns="45720" rtlCol="0" anchor="ctr"/>
          <a:lstStyle>
            <a:lvl1pPr algn="r">
              <a:defRPr sz="2800">
                <a:solidFill>
                  <a:srgbClr val="9BD2FF"/>
                </a:solidFill>
              </a:defRPr>
            </a:lvl1pPr>
          </a:lstStyle>
          <a:p>
            <a:r>
              <a:rPr lang="fr-FR" dirty="0"/>
              <a:t>01</a:t>
            </a:r>
          </a:p>
        </p:txBody>
      </p:sp>
    </p:spTree>
    <p:extLst>
      <p:ext uri="{BB962C8B-B14F-4D97-AF65-F5344CB8AC3E}">
        <p14:creationId xmlns:p14="http://schemas.microsoft.com/office/powerpoint/2010/main" val="28584720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1717D6-75AD-4916-8B3A-737EAD04F7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CBA266D-9598-4ED2-81BA-BA1756826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099C9FA-9CFE-47FF-BCD1-D4B23EBD31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B1661B-8D1B-4D95-9756-4A019AB133A9}" type="datetimeFigureOut">
              <a:rPr lang="fr-FR" smtClean="0"/>
              <a:t>30/07/2026</a:t>
            </a:fld>
            <a:endParaRPr lang="fr-FR"/>
          </a:p>
        </p:txBody>
      </p:sp>
      <p:sp>
        <p:nvSpPr>
          <p:cNvPr id="5" name="Espace réservé du pied de page 4">
            <a:extLst>
              <a:ext uri="{FF2B5EF4-FFF2-40B4-BE49-F238E27FC236}">
                <a16:creationId xmlns:a16="http://schemas.microsoft.com/office/drawing/2014/main" id="{4A702B79-4220-497A-9BE0-9263CA260C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069B4DB-738D-46F3-BA54-7B40D349F6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089166-8BAD-4588-85A1-D5E223A2D9C3}" type="slidenum">
              <a:rPr lang="fr-FR" smtClean="0"/>
              <a:t>‹N°›</a:t>
            </a:fld>
            <a:endParaRPr lang="fr-FR"/>
          </a:p>
        </p:txBody>
      </p:sp>
    </p:spTree>
    <p:extLst>
      <p:ext uri="{BB962C8B-B14F-4D97-AF65-F5344CB8AC3E}">
        <p14:creationId xmlns:p14="http://schemas.microsoft.com/office/powerpoint/2010/main" val="18726215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4699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2215093C-CAA3-4696-937A-A3839B71D7C7}"/>
              </a:ext>
            </a:extLst>
          </p:cNvPr>
          <p:cNvGrpSpPr/>
          <p:nvPr/>
        </p:nvGrpSpPr>
        <p:grpSpPr>
          <a:xfrm>
            <a:off x="-29569" y="2288459"/>
            <a:ext cx="12251139" cy="2339101"/>
            <a:chOff x="1787107" y="3014394"/>
            <a:chExt cx="5914328" cy="583225"/>
          </a:xfrm>
        </p:grpSpPr>
        <p:sp>
          <p:nvSpPr>
            <p:cNvPr id="5" name="ZoneTexte 4">
              <a:extLst>
                <a:ext uri="{FF2B5EF4-FFF2-40B4-BE49-F238E27FC236}">
                  <a16:creationId xmlns:a16="http://schemas.microsoft.com/office/drawing/2014/main" id="{346445CF-1A6F-460B-BCB3-178F88731C10}"/>
                </a:ext>
              </a:extLst>
            </p:cNvPr>
            <p:cNvSpPr txBox="1"/>
            <p:nvPr/>
          </p:nvSpPr>
          <p:spPr>
            <a:xfrm>
              <a:off x="1787107" y="3014394"/>
              <a:ext cx="5914328" cy="483463"/>
            </a:xfrm>
            <a:prstGeom prst="rect">
              <a:avLst/>
            </a:prstGeom>
            <a:noFill/>
            <a:ln>
              <a:noFill/>
            </a:ln>
          </p:spPr>
          <p:txBody>
            <a:bodyPr wrap="square" rtlCol="0">
              <a:spAutoFit/>
            </a:bodyPr>
            <a:lstStyle/>
            <a:p>
              <a:pPr algn="ctr"/>
              <a:r>
                <a:rPr lang="fr-FR" sz="6000" dirty="0">
                  <a:solidFill>
                    <a:srgbClr val="0072CE"/>
                  </a:solidFill>
                </a:rPr>
                <a:t>Présentation des produits de </a:t>
              </a:r>
              <a:r>
                <a:rPr lang="fr-FR" sz="6000" dirty="0" err="1">
                  <a:solidFill>
                    <a:srgbClr val="F07817"/>
                  </a:solidFill>
                </a:rPr>
                <a:t>NetByUs</a:t>
              </a:r>
              <a:endParaRPr lang="fr-FR" sz="6000" dirty="0">
                <a:solidFill>
                  <a:srgbClr val="F07817"/>
                </a:solidFill>
                <a:latin typeface="Poppins Medium" panose="00000600000000000000" pitchFamily="2" charset="0"/>
                <a:cs typeface="Poppins Medium" panose="00000600000000000000" pitchFamily="2" charset="0"/>
              </a:endParaRPr>
            </a:p>
          </p:txBody>
        </p:sp>
        <p:sp>
          <p:nvSpPr>
            <p:cNvPr id="7" name="ZoneTexte 6">
              <a:extLst>
                <a:ext uri="{FF2B5EF4-FFF2-40B4-BE49-F238E27FC236}">
                  <a16:creationId xmlns:a16="http://schemas.microsoft.com/office/drawing/2014/main" id="{F550B70E-7A3B-4DD9-B740-35FC87F09FF9}"/>
                </a:ext>
              </a:extLst>
            </p:cNvPr>
            <p:cNvSpPr txBox="1"/>
            <p:nvPr/>
          </p:nvSpPr>
          <p:spPr>
            <a:xfrm>
              <a:off x="1804490" y="3497857"/>
              <a:ext cx="5885778" cy="99762"/>
            </a:xfrm>
            <a:prstGeom prst="rect">
              <a:avLst/>
            </a:prstGeom>
            <a:noFill/>
            <a:ln>
              <a:noFill/>
            </a:ln>
          </p:spPr>
          <p:txBody>
            <a:bodyPr wrap="square" rtlCol="0">
              <a:spAutoFit/>
            </a:bodyPr>
            <a:lstStyle/>
            <a:p>
              <a:pPr algn="ctr"/>
              <a:r>
                <a:rPr lang="fr-FR" sz="2000" b="1" i="1" dirty="0">
                  <a:solidFill>
                    <a:schemeClr val="tx1">
                      <a:lumMod val="65000"/>
                      <a:lumOff val="35000"/>
                    </a:schemeClr>
                  </a:solidFill>
                </a:rPr>
                <a:t>Des solutions innovantes pour optimiser la performance</a:t>
              </a:r>
              <a:endParaRPr lang="fr-FR" sz="2000" b="1" i="1" dirty="0">
                <a:solidFill>
                  <a:schemeClr val="tx1">
                    <a:lumMod val="65000"/>
                    <a:lumOff val="35000"/>
                  </a:schemeClr>
                </a:solidFill>
                <a:latin typeface="Poppins Light" panose="00000400000000000000" pitchFamily="2" charset="0"/>
                <a:cs typeface="Poppins Light" panose="00000400000000000000" pitchFamily="2" charset="0"/>
              </a:endParaRPr>
            </a:p>
          </p:txBody>
        </p:sp>
      </p:grpSp>
      <p:sp>
        <p:nvSpPr>
          <p:cNvPr id="2" name="Rectangle 1">
            <a:extLst>
              <a:ext uri="{FF2B5EF4-FFF2-40B4-BE49-F238E27FC236}">
                <a16:creationId xmlns:a16="http://schemas.microsoft.com/office/drawing/2014/main" id="{D842B7E3-6AA4-4F0F-82BC-DECC9FB7E926}"/>
              </a:ext>
            </a:extLst>
          </p:cNvPr>
          <p:cNvSpPr/>
          <p:nvPr/>
        </p:nvSpPr>
        <p:spPr>
          <a:xfrm>
            <a:off x="0" y="0"/>
            <a:ext cx="2028305" cy="964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247480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0EF5377-B92C-27B8-BDF0-EA42781B1037}"/>
              </a:ext>
            </a:extLst>
          </p:cNvPr>
          <p:cNvSpPr txBox="1"/>
          <p:nvPr/>
        </p:nvSpPr>
        <p:spPr>
          <a:xfrm>
            <a:off x="367614" y="1726166"/>
            <a:ext cx="4365024" cy="1754326"/>
          </a:xfrm>
          <a:prstGeom prst="rect">
            <a:avLst/>
          </a:prstGeom>
          <a:noFill/>
        </p:spPr>
        <p:txBody>
          <a:bodyPr wrap="square">
            <a:spAutoFit/>
          </a:bodyPr>
          <a:lstStyle/>
          <a:p>
            <a:pPr algn="just">
              <a:buClr>
                <a:srgbClr val="F07816"/>
              </a:buClr>
              <a:defRPr/>
            </a:pPr>
            <a:r>
              <a:rPr lang="fr-FR" sz="1800" dirty="0" err="1"/>
              <a:t>NetByUs</a:t>
            </a:r>
            <a:r>
              <a:rPr lang="fr-FR" sz="1800" dirty="0"/>
              <a:t> </a:t>
            </a:r>
            <a:r>
              <a:rPr lang="fr-FR" sz="1800"/>
              <a:t>est une Structure </a:t>
            </a:r>
            <a:r>
              <a:rPr lang="fr-FR" sz="1800" dirty="0"/>
              <a:t>de services numérique internationale</a:t>
            </a:r>
            <a:r>
              <a:rPr lang="fr-FR" dirty="0"/>
              <a:t> spécialisée dans l’</a:t>
            </a:r>
            <a:r>
              <a:rPr lang="fr-FR" sz="1800" dirty="0"/>
              <a:t>Edition de plateforme SaaS, le Consulting Service et l’Infrastructure et Cloud</a:t>
            </a:r>
          </a:p>
          <a:p>
            <a:pPr algn="just">
              <a:buClr>
                <a:srgbClr val="F07816"/>
              </a:buClr>
              <a:defRPr/>
            </a:pPr>
            <a:endParaRPr lang="fr-FR" sz="1800" dirty="0"/>
          </a:p>
        </p:txBody>
      </p:sp>
      <p:sp>
        <p:nvSpPr>
          <p:cNvPr id="8" name="ZoneTexte 7">
            <a:extLst>
              <a:ext uri="{FF2B5EF4-FFF2-40B4-BE49-F238E27FC236}">
                <a16:creationId xmlns:a16="http://schemas.microsoft.com/office/drawing/2014/main" id="{4E30342B-8584-F16F-9979-4EAEDC258A37}"/>
              </a:ext>
            </a:extLst>
          </p:cNvPr>
          <p:cNvSpPr txBox="1"/>
          <p:nvPr/>
        </p:nvSpPr>
        <p:spPr>
          <a:xfrm>
            <a:off x="5458597" y="1726166"/>
            <a:ext cx="6098058" cy="2308324"/>
          </a:xfrm>
          <a:prstGeom prst="rect">
            <a:avLst/>
          </a:prstGeom>
          <a:noFill/>
        </p:spPr>
        <p:txBody>
          <a:bodyPr wrap="square">
            <a:spAutoFit/>
          </a:bodyPr>
          <a:lstStyle/>
          <a:p>
            <a:r>
              <a:rPr lang="fr-FR" sz="1800" dirty="0" err="1"/>
              <a:t>NetByUs</a:t>
            </a:r>
            <a:r>
              <a:rPr lang="fr-FR" sz="1800" dirty="0"/>
              <a:t> digitalise, optimise et professionnalise vos opérations</a:t>
            </a:r>
            <a:r>
              <a:rPr lang="fr-FR" dirty="0"/>
              <a:t> avec la</a:t>
            </a:r>
            <a:r>
              <a:rPr lang="fr-FR" sz="1800" dirty="0"/>
              <a:t> mission d’associer notre expertise et notre créativité pour développer des produits innovants, accessibles, permettant aux particuliers et aux entreprises d’opérer et de prospérer dans un écosystème viable moderne et inclusif. </a:t>
            </a:r>
          </a:p>
          <a:p>
            <a:endParaRPr lang="fr-FR" sz="1800" dirty="0"/>
          </a:p>
        </p:txBody>
      </p:sp>
    </p:spTree>
    <p:extLst>
      <p:ext uri="{BB962C8B-B14F-4D97-AF65-F5344CB8AC3E}">
        <p14:creationId xmlns:p14="http://schemas.microsoft.com/office/powerpoint/2010/main" val="2776878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E061D3C-F93A-7D91-CB8C-00DA02B6BB87}"/>
              </a:ext>
            </a:extLst>
          </p:cNvPr>
          <p:cNvSpPr txBox="1"/>
          <p:nvPr/>
        </p:nvSpPr>
        <p:spPr>
          <a:xfrm>
            <a:off x="590035" y="1616669"/>
            <a:ext cx="10728753" cy="2031325"/>
          </a:xfrm>
          <a:prstGeom prst="rect">
            <a:avLst/>
          </a:prstGeom>
          <a:noFill/>
        </p:spPr>
        <p:txBody>
          <a:bodyPr wrap="square">
            <a:spAutoFit/>
          </a:bodyPr>
          <a:lstStyle/>
          <a:p>
            <a:r>
              <a:rPr lang="fr-FR" sz="2400" b="1" kern="1800" dirty="0">
                <a:effectLst/>
                <a:latin typeface="Times New Roman" panose="02020603050405020304" pitchFamily="18" charset="0"/>
                <a:ea typeface="Times New Roman" panose="02020603050405020304" pitchFamily="18" charset="0"/>
                <a:cs typeface="Times New Roman" panose="02020603050405020304" pitchFamily="18" charset="0"/>
              </a:rPr>
              <a:t>Notre approche méthodologique</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200" kern="0" dirty="0">
                <a:effectLst/>
                <a:latin typeface="Times New Roman" panose="02020603050405020304" pitchFamily="18" charset="0"/>
                <a:ea typeface="Times New Roman" panose="02020603050405020304" pitchFamily="18" charset="0"/>
                <a:cs typeface="Times New Roman" panose="02020603050405020304" pitchFamily="18" charset="0"/>
              </a:rPr>
              <a:t>Notre démarche repose sur une approche structurée, collaborative et orientée résultats, articulée autour de cinq phases.</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Phase 1 – Cadrage de la mission</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Phase 2 – Suivi continu du développement</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Phase 3 – Contrôle qualité</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Phase 4 – Assistance aux recettes</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b="1" kern="0" dirty="0">
                <a:effectLst/>
                <a:latin typeface="Times New Roman" panose="02020603050405020304" pitchFamily="18" charset="0"/>
                <a:ea typeface="Times New Roman" panose="02020603050405020304" pitchFamily="18" charset="0"/>
                <a:cs typeface="Times New Roman" panose="02020603050405020304" pitchFamily="18" charset="0"/>
              </a:rPr>
              <a:t>Phase 5 – Accompagnement à la mise en production</a:t>
            </a:r>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3798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6E94EC0A-4986-504A-CDD2-EDA716215BDF}"/>
              </a:ext>
            </a:extLst>
          </p:cNvPr>
          <p:cNvSpPr txBox="1"/>
          <p:nvPr/>
        </p:nvSpPr>
        <p:spPr>
          <a:xfrm>
            <a:off x="3049030" y="1566952"/>
            <a:ext cx="6098058" cy="3724096"/>
          </a:xfrm>
          <a:prstGeom prst="rect">
            <a:avLst/>
          </a:prstGeom>
          <a:noFill/>
        </p:spPr>
        <p:txBody>
          <a:bodyPr wrap="square">
            <a:spAutoFit/>
          </a:bodyPr>
          <a:lstStyle/>
          <a:p>
            <a:r>
              <a:rPr lang="fr-FR" sz="2800" b="1" kern="0" dirty="0">
                <a:effectLst/>
                <a:latin typeface="Times New Roman" panose="02020603050405020304" pitchFamily="18" charset="0"/>
                <a:ea typeface="Times New Roman" panose="02020603050405020304" pitchFamily="18" charset="0"/>
                <a:cs typeface="Times New Roman" panose="02020603050405020304" pitchFamily="18" charset="0"/>
              </a:rPr>
              <a:t>A. Assistance à Maîtrise d'Ouvrage (AMOA)</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Nous accompagnerons le Maître d'Ouvrage dans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l'analyse et la clarification des besoins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validation des spécifications fonctionnelles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priorisation des fonctionnalités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participation aux ateliers métiers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validation des livrables fonctionnels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l'accompagnement à la prise de décision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 gestion des évolutions et demandes de changement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l'assistance lors des recettes fonctionnelles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l'accompagnement au déploiement.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5296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14AE8B4-3FAE-8A1A-77A0-7A4893FC5A08}"/>
              </a:ext>
            </a:extLst>
          </p:cNvPr>
          <p:cNvSpPr txBox="1"/>
          <p:nvPr/>
        </p:nvSpPr>
        <p:spPr>
          <a:xfrm>
            <a:off x="3049030" y="197346"/>
            <a:ext cx="6098058" cy="6463308"/>
          </a:xfrm>
          <a:prstGeom prst="rect">
            <a:avLst/>
          </a:prstGeom>
          <a:noFill/>
        </p:spPr>
        <p:txBody>
          <a:bodyPr wrap="square">
            <a:spAutoFit/>
          </a:bodyPr>
          <a:lstStyle/>
          <a:p>
            <a:r>
              <a:rPr lang="fr-FR" sz="2800" b="1" kern="0" dirty="0">
                <a:effectLst/>
                <a:latin typeface="Times New Roman" panose="02020603050405020304" pitchFamily="18" charset="0"/>
                <a:ea typeface="Times New Roman" panose="02020603050405020304" pitchFamily="18" charset="0"/>
                <a:cs typeface="Times New Roman" panose="02020603050405020304" pitchFamily="18" charset="0"/>
              </a:rPr>
              <a:t>B. Contrôle qualité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Nous assurerons un contrôle qualité permanent portant sur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2000" b="1" kern="0" dirty="0">
                <a:effectLst/>
                <a:latin typeface="Times New Roman" panose="02020603050405020304" pitchFamily="18" charset="0"/>
                <a:ea typeface="Times New Roman" panose="02020603050405020304" pitchFamily="18" charset="0"/>
                <a:cs typeface="Times New Roman" panose="02020603050405020304" pitchFamily="18" charset="0"/>
              </a:rPr>
              <a:t>Qualité documentaire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conformité des spécifications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qualité des documents produits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complétude des livrables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2000" b="1" kern="0" dirty="0">
                <a:effectLst/>
                <a:latin typeface="Times New Roman" panose="02020603050405020304" pitchFamily="18" charset="0"/>
                <a:ea typeface="Times New Roman" panose="02020603050405020304" pitchFamily="18" charset="0"/>
                <a:cs typeface="Times New Roman" panose="02020603050405020304" pitchFamily="18" charset="0"/>
              </a:rPr>
              <a:t>Qualité technique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respect des normes de développement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cohérence de l'architecture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sécurité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performances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maintenabilité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documentation du code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2000" b="1" kern="0" dirty="0">
                <a:effectLst/>
                <a:latin typeface="Times New Roman" panose="02020603050405020304" pitchFamily="18" charset="0"/>
                <a:ea typeface="Times New Roman" panose="02020603050405020304" pitchFamily="18" charset="0"/>
                <a:cs typeface="Times New Roman" panose="02020603050405020304" pitchFamily="18" charset="0"/>
              </a:rPr>
              <a:t>Qualité fonctionnelle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conformité avec les besoins métiers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couverture fonctionnelle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ergonomie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expérience utilisateur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2000" b="1" kern="0" dirty="0">
                <a:effectLst/>
                <a:latin typeface="Times New Roman" panose="02020603050405020304" pitchFamily="18" charset="0"/>
                <a:ea typeface="Times New Roman" panose="02020603050405020304" pitchFamily="18" charset="0"/>
                <a:cs typeface="Times New Roman" panose="02020603050405020304" pitchFamily="18" charset="0"/>
              </a:rPr>
              <a:t>Qualité des livrables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revues de versions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validation avant livraison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vérification de la conformité contractuelle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141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25556CD-7214-87E9-EA8B-DC7F3FBC309D}"/>
              </a:ext>
            </a:extLst>
          </p:cNvPr>
          <p:cNvSpPr txBox="1"/>
          <p:nvPr/>
        </p:nvSpPr>
        <p:spPr>
          <a:xfrm>
            <a:off x="3049030" y="1505397"/>
            <a:ext cx="6098058" cy="3847207"/>
          </a:xfrm>
          <a:prstGeom prst="rect">
            <a:avLst/>
          </a:prstGeom>
          <a:noFill/>
        </p:spPr>
        <p:txBody>
          <a:bodyPr wrap="square">
            <a:spAutoFit/>
          </a:bodyPr>
          <a:lstStyle/>
          <a:p>
            <a:r>
              <a:rPr lang="fr-FR" sz="2800" b="1" kern="0" dirty="0">
                <a:effectLst/>
                <a:latin typeface="Times New Roman" panose="02020603050405020304" pitchFamily="18" charset="0"/>
                <a:ea typeface="Times New Roman" panose="02020603050405020304" pitchFamily="18" charset="0"/>
                <a:cs typeface="Times New Roman" panose="02020603050405020304" pitchFamily="18" charset="0"/>
              </a:rPr>
              <a:t>C. Suivi de l'exécution des prestations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Nous assurerons le suivi opérationnel du cabinet de développement à travers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suivi de l'avancement du planning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contrôle du respect des délais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suivi des jalons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contrôle des risques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suivi des actions correctives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suivi des anomalies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animation des réunions de suivi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préparation des comptes rendus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suivi des indicateurs de performance ;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fr-FR" sz="1800" kern="0" dirty="0">
                <a:effectLst/>
                <a:latin typeface="Times New Roman" panose="02020603050405020304" pitchFamily="18" charset="0"/>
                <a:ea typeface="Times New Roman" panose="02020603050405020304" pitchFamily="18" charset="0"/>
                <a:cs typeface="Times New Roman" panose="02020603050405020304" pitchFamily="18" charset="0"/>
              </a:rPr>
              <a:t>contrôle des engagements contractuels.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05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4D2D1A-C90E-4ECC-9371-777D1320BC12}"/>
              </a:ext>
            </a:extLst>
          </p:cNvPr>
          <p:cNvSpPr/>
          <p:nvPr/>
        </p:nvSpPr>
        <p:spPr>
          <a:xfrm>
            <a:off x="50819" y="3239006"/>
            <a:ext cx="4833625" cy="1384995"/>
          </a:xfrm>
          <a:prstGeom prst="rect">
            <a:avLst/>
          </a:prstGeom>
        </p:spPr>
        <p:txBody>
          <a:bodyPr wrap="square">
            <a:spAutoFit/>
          </a:bodyPr>
          <a:lstStyle/>
          <a:p>
            <a:pPr algn="just">
              <a:buClr>
                <a:srgbClr val="00B0F0"/>
              </a:buClr>
            </a:pPr>
            <a:r>
              <a:rPr lang="fr-FR" sz="2000" b="1" dirty="0">
                <a:solidFill>
                  <a:srgbClr val="F07817"/>
                </a:solidFill>
              </a:rPr>
              <a:t>Nos métiers</a:t>
            </a:r>
          </a:p>
          <a:p>
            <a:pPr marL="285750" indent="-285750" algn="just">
              <a:buClr>
                <a:srgbClr val="156FB6"/>
              </a:buClr>
              <a:buFont typeface="Wingdings" panose="05000000000000000000" pitchFamily="2" charset="2"/>
              <a:buChar char="q"/>
            </a:pPr>
            <a:r>
              <a:rPr lang="fr-FR" sz="1600" dirty="0"/>
              <a:t>Edition de plateforme SaaS</a:t>
            </a:r>
          </a:p>
          <a:p>
            <a:pPr marL="285750" indent="-285750" algn="just">
              <a:buClr>
                <a:srgbClr val="156FB6"/>
              </a:buClr>
              <a:buFont typeface="Wingdings" panose="05000000000000000000" pitchFamily="2" charset="2"/>
              <a:buChar char="q"/>
            </a:pPr>
            <a:r>
              <a:rPr lang="fr-FR" sz="1600" dirty="0"/>
              <a:t>Consulting Service</a:t>
            </a:r>
          </a:p>
          <a:p>
            <a:pPr marL="285750" indent="-285750" algn="just">
              <a:buClr>
                <a:srgbClr val="156FB6"/>
              </a:buClr>
              <a:buFont typeface="Wingdings" panose="05000000000000000000" pitchFamily="2" charset="2"/>
              <a:buChar char="q"/>
            </a:pPr>
            <a:r>
              <a:rPr lang="fr-FR" sz="1600" dirty="0"/>
              <a:t>Infrastructure et Cloud</a:t>
            </a:r>
          </a:p>
          <a:p>
            <a:pPr marL="285750" indent="-285750" algn="just">
              <a:buClr>
                <a:srgbClr val="156FB6"/>
              </a:buClr>
              <a:buFont typeface="Wingdings" panose="05000000000000000000" pitchFamily="2" charset="2"/>
              <a:buChar char="q"/>
            </a:pPr>
            <a:r>
              <a:rPr lang="fr-FR" sz="1600" dirty="0"/>
              <a:t>Agence Créative UI/UX</a:t>
            </a:r>
          </a:p>
        </p:txBody>
      </p:sp>
      <p:sp>
        <p:nvSpPr>
          <p:cNvPr id="4" name="Rectangle 3">
            <a:extLst>
              <a:ext uri="{FF2B5EF4-FFF2-40B4-BE49-F238E27FC236}">
                <a16:creationId xmlns:a16="http://schemas.microsoft.com/office/drawing/2014/main" id="{DF45629C-C6C9-4AC5-93A1-552BF3B85F1C}"/>
              </a:ext>
            </a:extLst>
          </p:cNvPr>
          <p:cNvSpPr/>
          <p:nvPr/>
        </p:nvSpPr>
        <p:spPr>
          <a:xfrm>
            <a:off x="50819" y="4911302"/>
            <a:ext cx="5470252" cy="1384995"/>
          </a:xfrm>
          <a:prstGeom prst="rect">
            <a:avLst/>
          </a:prstGeom>
        </p:spPr>
        <p:txBody>
          <a:bodyPr wrap="square">
            <a:spAutoFit/>
          </a:bodyPr>
          <a:lstStyle/>
          <a:p>
            <a:pPr algn="just">
              <a:buClr>
                <a:srgbClr val="00B0F0"/>
              </a:buClr>
            </a:pPr>
            <a:r>
              <a:rPr lang="fr-FR" sz="2000" b="1" dirty="0">
                <a:solidFill>
                  <a:srgbClr val="156FB6"/>
                </a:solidFill>
              </a:rPr>
              <a:t>Nos valeurs </a:t>
            </a:r>
          </a:p>
          <a:p>
            <a:pPr marL="285750" indent="-285750" algn="just">
              <a:buClr>
                <a:srgbClr val="F07816"/>
              </a:buClr>
              <a:buFont typeface="Wingdings" panose="05000000000000000000" pitchFamily="2" charset="2"/>
              <a:buChar char="q"/>
            </a:pPr>
            <a:r>
              <a:rPr lang="fr-FR" sz="1600" b="1" dirty="0"/>
              <a:t>Efficience</a:t>
            </a:r>
            <a:r>
              <a:rPr lang="fr-FR" sz="1600" dirty="0"/>
              <a:t> : Création de la valeur ajoutée</a:t>
            </a:r>
          </a:p>
          <a:p>
            <a:pPr marL="285750" indent="-285750" algn="just">
              <a:buClr>
                <a:srgbClr val="F07816"/>
              </a:buClr>
              <a:buFont typeface="Wingdings" panose="05000000000000000000" pitchFamily="2" charset="2"/>
              <a:buChar char="q"/>
            </a:pPr>
            <a:r>
              <a:rPr lang="fr-FR" sz="1600" b="1" dirty="0"/>
              <a:t>Fiabilité</a:t>
            </a:r>
            <a:r>
              <a:rPr lang="fr-FR" sz="1600" dirty="0"/>
              <a:t> : Instauration d’un climat de confiance</a:t>
            </a:r>
          </a:p>
          <a:p>
            <a:pPr marL="285750" indent="-285750" algn="just">
              <a:buClr>
                <a:srgbClr val="F07816"/>
              </a:buClr>
              <a:buFont typeface="Wingdings" panose="05000000000000000000" pitchFamily="2" charset="2"/>
              <a:buChar char="q"/>
            </a:pPr>
            <a:r>
              <a:rPr lang="fr-FR" sz="1600" b="1" dirty="0"/>
              <a:t>Écoute</a:t>
            </a:r>
            <a:r>
              <a:rPr lang="fr-FR" sz="1600" dirty="0"/>
              <a:t> : Prise en compte de défis des métiers</a:t>
            </a:r>
          </a:p>
          <a:p>
            <a:pPr marL="285750" indent="-285750" algn="just">
              <a:buClr>
                <a:srgbClr val="F07816"/>
              </a:buClr>
              <a:buFont typeface="Wingdings" panose="05000000000000000000" pitchFamily="2" charset="2"/>
              <a:buChar char="q"/>
            </a:pPr>
            <a:r>
              <a:rPr lang="fr-FR" sz="1600" b="1" dirty="0"/>
              <a:t>Innovation</a:t>
            </a:r>
            <a:r>
              <a:rPr lang="fr-FR" sz="1600" dirty="0"/>
              <a:t> : Quête perpétuelle d’amélioration</a:t>
            </a:r>
          </a:p>
        </p:txBody>
      </p:sp>
      <p:sp>
        <p:nvSpPr>
          <p:cNvPr id="5" name="Rectangle 4">
            <a:extLst>
              <a:ext uri="{FF2B5EF4-FFF2-40B4-BE49-F238E27FC236}">
                <a16:creationId xmlns:a16="http://schemas.microsoft.com/office/drawing/2014/main" id="{F4E17C96-8C16-4143-A749-ED0387081AEB}"/>
              </a:ext>
            </a:extLst>
          </p:cNvPr>
          <p:cNvSpPr/>
          <p:nvPr/>
        </p:nvSpPr>
        <p:spPr>
          <a:xfrm>
            <a:off x="50819" y="1074269"/>
            <a:ext cx="5365338" cy="1877437"/>
          </a:xfrm>
          <a:prstGeom prst="rect">
            <a:avLst/>
          </a:prstGeom>
        </p:spPr>
        <p:txBody>
          <a:bodyPr wrap="square">
            <a:spAutoFit/>
          </a:bodyPr>
          <a:lstStyle/>
          <a:p>
            <a:pPr algn="just">
              <a:buClr>
                <a:srgbClr val="00B0F0"/>
              </a:buClr>
            </a:pPr>
            <a:r>
              <a:rPr lang="fr-FR" sz="2000" b="1" dirty="0">
                <a:solidFill>
                  <a:srgbClr val="156FB6"/>
                </a:solidFill>
              </a:rPr>
              <a:t>Notre histoire </a:t>
            </a:r>
          </a:p>
          <a:p>
            <a:pPr marL="285750" indent="-285750" algn="just">
              <a:buClr>
                <a:srgbClr val="F07816"/>
              </a:buClr>
              <a:buFont typeface="Wingdings" panose="05000000000000000000" pitchFamily="2" charset="2"/>
              <a:buChar char="q"/>
            </a:pPr>
            <a:r>
              <a:rPr lang="fr-FR" sz="1600" dirty="0"/>
              <a:t>Créée en 2017 </a:t>
            </a:r>
          </a:p>
          <a:p>
            <a:pPr marL="285750" indent="-285750" algn="just">
              <a:buClr>
                <a:srgbClr val="F07816"/>
              </a:buClr>
              <a:buFont typeface="Wingdings" panose="05000000000000000000" pitchFamily="2" charset="2"/>
              <a:buChar char="q"/>
            </a:pPr>
            <a:r>
              <a:rPr lang="fr-FR" sz="1600" dirty="0"/>
              <a:t>30 collaborateurs &amp; consultants permanents</a:t>
            </a:r>
          </a:p>
          <a:p>
            <a:pPr marL="285750" indent="-285750" algn="just">
              <a:buClr>
                <a:srgbClr val="F07816"/>
              </a:buClr>
              <a:buFont typeface="Wingdings" panose="05000000000000000000" pitchFamily="2" charset="2"/>
              <a:buChar char="q"/>
            </a:pPr>
            <a:r>
              <a:rPr lang="fr-FR" sz="1600" dirty="0"/>
              <a:t>Secteurs adressés : B2B, B2C</a:t>
            </a:r>
          </a:p>
          <a:p>
            <a:pPr marL="285750" indent="-285750" algn="just">
              <a:buClr>
                <a:srgbClr val="F07816"/>
              </a:buClr>
              <a:buFont typeface="Wingdings" panose="05000000000000000000" pitchFamily="2" charset="2"/>
              <a:buChar char="q"/>
            </a:pPr>
            <a:r>
              <a:rPr lang="fr-FR" sz="1600" dirty="0"/>
              <a:t>Clients privés locaux et internationaux </a:t>
            </a:r>
          </a:p>
          <a:p>
            <a:pPr marL="285750" indent="-285750" algn="just">
              <a:buClr>
                <a:srgbClr val="F07816"/>
              </a:buClr>
              <a:buFont typeface="Wingdings" panose="05000000000000000000" pitchFamily="2" charset="2"/>
              <a:buChar char="q"/>
            </a:pPr>
            <a:r>
              <a:rPr lang="fr-FR" sz="1600" dirty="0"/>
              <a:t>Métiers supportés : industries, services, commerce </a:t>
            </a:r>
          </a:p>
        </p:txBody>
      </p:sp>
      <p:sp>
        <p:nvSpPr>
          <p:cNvPr id="12" name="Rectangle 11">
            <a:extLst>
              <a:ext uri="{FF2B5EF4-FFF2-40B4-BE49-F238E27FC236}">
                <a16:creationId xmlns:a16="http://schemas.microsoft.com/office/drawing/2014/main" id="{9794B0C6-60BB-451B-8256-F85769E21141}"/>
              </a:ext>
            </a:extLst>
          </p:cNvPr>
          <p:cNvSpPr/>
          <p:nvPr/>
        </p:nvSpPr>
        <p:spPr>
          <a:xfrm>
            <a:off x="6096000" y="1074269"/>
            <a:ext cx="4833625" cy="1384995"/>
          </a:xfrm>
          <a:prstGeom prst="rect">
            <a:avLst/>
          </a:prstGeom>
        </p:spPr>
        <p:txBody>
          <a:bodyPr wrap="square">
            <a:spAutoFit/>
          </a:bodyPr>
          <a:lstStyle/>
          <a:p>
            <a:pPr algn="just">
              <a:buClr>
                <a:srgbClr val="00B0F0"/>
              </a:buClr>
            </a:pPr>
            <a:r>
              <a:rPr lang="fr-FR" sz="2000" b="1" dirty="0">
                <a:solidFill>
                  <a:srgbClr val="F07817"/>
                </a:solidFill>
              </a:rPr>
              <a:t>Nos implantations</a:t>
            </a:r>
            <a:endParaRPr lang="fr-FR" sz="1600" dirty="0"/>
          </a:p>
          <a:p>
            <a:pPr marL="285750" indent="-285750" algn="just">
              <a:buClr>
                <a:srgbClr val="156FB6"/>
              </a:buClr>
              <a:buFont typeface="Wingdings" panose="05000000000000000000" pitchFamily="2" charset="2"/>
              <a:buChar char="q"/>
            </a:pPr>
            <a:r>
              <a:rPr lang="fr-FR" sz="1600" dirty="0"/>
              <a:t>France</a:t>
            </a:r>
          </a:p>
          <a:p>
            <a:pPr marL="285750" indent="-285750" algn="just">
              <a:buClr>
                <a:srgbClr val="156FB6"/>
              </a:buClr>
              <a:buFont typeface="Wingdings" panose="05000000000000000000" pitchFamily="2" charset="2"/>
              <a:buChar char="q"/>
            </a:pPr>
            <a:r>
              <a:rPr lang="fr-FR" sz="1600" dirty="0"/>
              <a:t>BENIN</a:t>
            </a:r>
          </a:p>
          <a:p>
            <a:pPr marL="285750" indent="-285750" algn="just">
              <a:buClr>
                <a:srgbClr val="156FB6"/>
              </a:buClr>
              <a:buFont typeface="Wingdings" panose="05000000000000000000" pitchFamily="2" charset="2"/>
              <a:buChar char="q"/>
            </a:pPr>
            <a:r>
              <a:rPr lang="fr-FR" sz="1600" dirty="0"/>
              <a:t>TOGO</a:t>
            </a:r>
          </a:p>
          <a:p>
            <a:pPr marL="285750" indent="-285750" algn="just">
              <a:buClr>
                <a:srgbClr val="156FB6"/>
              </a:buClr>
              <a:buFont typeface="Wingdings" panose="05000000000000000000" pitchFamily="2" charset="2"/>
              <a:buChar char="q"/>
            </a:pPr>
            <a:r>
              <a:rPr lang="fr-FR" sz="1600" dirty="0"/>
              <a:t>MADAGASCAR</a:t>
            </a:r>
          </a:p>
        </p:txBody>
      </p:sp>
      <p:sp>
        <p:nvSpPr>
          <p:cNvPr id="13" name="Rectangle 12">
            <a:extLst>
              <a:ext uri="{FF2B5EF4-FFF2-40B4-BE49-F238E27FC236}">
                <a16:creationId xmlns:a16="http://schemas.microsoft.com/office/drawing/2014/main" id="{0987A0CB-0589-4AC5-A376-0A0349819143}"/>
              </a:ext>
            </a:extLst>
          </p:cNvPr>
          <p:cNvSpPr/>
          <p:nvPr/>
        </p:nvSpPr>
        <p:spPr>
          <a:xfrm>
            <a:off x="6096000" y="3213797"/>
            <a:ext cx="5365338" cy="3108543"/>
          </a:xfrm>
          <a:prstGeom prst="rect">
            <a:avLst/>
          </a:prstGeom>
          <a:ln>
            <a:noFill/>
          </a:ln>
        </p:spPr>
        <p:txBody>
          <a:bodyPr wrap="square">
            <a:spAutoFit/>
          </a:bodyPr>
          <a:lstStyle/>
          <a:p>
            <a:pPr algn="just">
              <a:buClr>
                <a:srgbClr val="00B0F0"/>
              </a:buClr>
            </a:pPr>
            <a:r>
              <a:rPr lang="fr-FR" sz="2000" b="1" dirty="0">
                <a:solidFill>
                  <a:srgbClr val="156FB6"/>
                </a:solidFill>
              </a:rPr>
              <a:t>En résumé : </a:t>
            </a:r>
          </a:p>
          <a:p>
            <a:pPr marL="285750" indent="-285750" algn="just">
              <a:buClr>
                <a:srgbClr val="F07816"/>
              </a:buClr>
              <a:buFont typeface="Wingdings" panose="05000000000000000000" pitchFamily="2" charset="2"/>
              <a:buChar char="q"/>
              <a:defRPr/>
            </a:pPr>
            <a:r>
              <a:rPr lang="fr-FR" sz="1600" dirty="0" err="1"/>
              <a:t>NetByUs</a:t>
            </a:r>
            <a:r>
              <a:rPr lang="fr-FR" sz="1600" dirty="0"/>
              <a:t> est une entreprise de services numérique internationale.</a:t>
            </a:r>
          </a:p>
          <a:p>
            <a:pPr marL="285750" indent="-285750" algn="just">
              <a:buClr>
                <a:srgbClr val="F07816"/>
              </a:buClr>
              <a:buFont typeface="Wingdings" panose="05000000000000000000" pitchFamily="2" charset="2"/>
              <a:buChar char="q"/>
              <a:defRPr/>
            </a:pPr>
            <a:r>
              <a:rPr lang="fr-FR" sz="1600" dirty="0"/>
              <a:t>Notre mission est d’associer notre expertise et notre créativité pour développer des produits innovants, accessibles, permettant aux particuliers et aux entreprises d’opérer et de prospérer dans un écosystème financier moderne et inclusif. </a:t>
            </a:r>
          </a:p>
          <a:p>
            <a:pPr marL="285750" indent="-285750" algn="just">
              <a:buClr>
                <a:srgbClr val="F07816"/>
              </a:buClr>
              <a:buFont typeface="Wingdings" panose="05000000000000000000" pitchFamily="2" charset="2"/>
              <a:buChar char="q"/>
              <a:defRPr/>
            </a:pPr>
            <a:r>
              <a:rPr lang="fr-FR" sz="1600" dirty="0"/>
              <a:t>Nous sommes guidés par l’envie de bâtir des passerelles numériques qui rapprochent les individus, les cultures et les idées. </a:t>
            </a:r>
          </a:p>
        </p:txBody>
      </p:sp>
    </p:spTree>
    <p:extLst>
      <p:ext uri="{BB962C8B-B14F-4D97-AF65-F5344CB8AC3E}">
        <p14:creationId xmlns:p14="http://schemas.microsoft.com/office/powerpoint/2010/main" val="758634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childTnLst>
                          </p:cTn>
                        </p:par>
                        <p:par>
                          <p:cTn id="12" fill="hold">
                            <p:stCondLst>
                              <p:cond delay="3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500"/>
                                        <p:tgtEl>
                                          <p:spTgt spid="12"/>
                                        </p:tgtEl>
                                      </p:cBhvr>
                                    </p:animEffect>
                                  </p:childTnLst>
                                </p:cTn>
                              </p:par>
                            </p:childTnLst>
                          </p:cTn>
                        </p:par>
                        <p:par>
                          <p:cTn id="20" fill="hold">
                            <p:stCondLst>
                              <p:cond delay="6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7229D13-AA50-40C9-85B8-B8E1CC4D4161}"/>
              </a:ext>
            </a:extLst>
          </p:cNvPr>
          <p:cNvSpPr txBox="1"/>
          <p:nvPr/>
        </p:nvSpPr>
        <p:spPr>
          <a:xfrm>
            <a:off x="709654" y="1721874"/>
            <a:ext cx="7074673" cy="1631216"/>
          </a:xfrm>
          <a:prstGeom prst="rect">
            <a:avLst/>
          </a:prstGeom>
          <a:noFill/>
        </p:spPr>
        <p:txBody>
          <a:bodyPr wrap="square">
            <a:spAutoFit/>
          </a:bodyPr>
          <a:lstStyle/>
          <a:p>
            <a:pPr marL="285750" indent="-285750">
              <a:buFont typeface="Arial" panose="020B0604020202020204" pitchFamily="34" charset="0"/>
              <a:buChar char="•"/>
            </a:pPr>
            <a:r>
              <a:rPr lang="fr-FR" sz="2000" dirty="0"/>
              <a:t>Vision : compétitivité &amp; modernisation des entreprises</a:t>
            </a:r>
          </a:p>
          <a:p>
            <a:pPr marL="285750" indent="-285750">
              <a:buFont typeface="Arial" panose="020B0604020202020204" pitchFamily="34" charset="0"/>
              <a:buChar char="•"/>
            </a:pPr>
            <a:r>
              <a:rPr lang="fr-FR" sz="2000" dirty="0"/>
              <a:t>Complémentarité de la technologie</a:t>
            </a:r>
          </a:p>
          <a:p>
            <a:pPr marL="285750" indent="-285750">
              <a:buFont typeface="Arial" panose="020B0604020202020204" pitchFamily="34" charset="0"/>
              <a:buChar char="•"/>
            </a:pPr>
            <a:r>
              <a:rPr lang="fr-FR" sz="2000" dirty="0"/>
              <a:t>Impact direct sur les PME, startups et grandes entreprises membres</a:t>
            </a:r>
          </a:p>
        </p:txBody>
      </p:sp>
      <p:sp>
        <p:nvSpPr>
          <p:cNvPr id="7" name="ZoneTexte 6">
            <a:extLst>
              <a:ext uri="{FF2B5EF4-FFF2-40B4-BE49-F238E27FC236}">
                <a16:creationId xmlns:a16="http://schemas.microsoft.com/office/drawing/2014/main" id="{9E6BE234-9461-68CB-DBFD-FDB52ABF1F68}"/>
              </a:ext>
            </a:extLst>
          </p:cNvPr>
          <p:cNvSpPr txBox="1"/>
          <p:nvPr/>
        </p:nvSpPr>
        <p:spPr>
          <a:xfrm>
            <a:off x="709654" y="3863507"/>
            <a:ext cx="7074673" cy="1323439"/>
          </a:xfrm>
          <a:prstGeom prst="rect">
            <a:avLst/>
          </a:prstGeom>
          <a:noFill/>
        </p:spPr>
        <p:txBody>
          <a:bodyPr wrap="square">
            <a:spAutoFit/>
          </a:bodyPr>
          <a:lstStyle/>
          <a:p>
            <a:r>
              <a:rPr lang="fr-FR" sz="2000" dirty="0" err="1"/>
              <a:t>NetByUs</a:t>
            </a:r>
            <a:r>
              <a:rPr lang="fr-FR" sz="2000" dirty="0"/>
              <a:t> digitalise, optimise et professionnalise vos opérations.</a:t>
            </a:r>
          </a:p>
          <a:p>
            <a:r>
              <a:rPr lang="fr-FR" sz="2000" dirty="0"/>
              <a:t>Ensemble, nous </a:t>
            </a:r>
            <a:r>
              <a:rPr lang="fr-FR" sz="2000" b="1" dirty="0"/>
              <a:t>accélérons la transformation numérique des entreprises togolaises</a:t>
            </a:r>
            <a:endParaRPr lang="fr-FR" sz="2000" dirty="0"/>
          </a:p>
        </p:txBody>
      </p:sp>
      <p:sp>
        <p:nvSpPr>
          <p:cNvPr id="9" name="ZoneTexte 8">
            <a:extLst>
              <a:ext uri="{FF2B5EF4-FFF2-40B4-BE49-F238E27FC236}">
                <a16:creationId xmlns:a16="http://schemas.microsoft.com/office/drawing/2014/main" id="{FC7383B0-FB75-B30A-1BD0-1F0CEE0815EA}"/>
              </a:ext>
            </a:extLst>
          </p:cNvPr>
          <p:cNvSpPr txBox="1"/>
          <p:nvPr/>
        </p:nvSpPr>
        <p:spPr>
          <a:xfrm>
            <a:off x="534725" y="968856"/>
            <a:ext cx="6094674" cy="523220"/>
          </a:xfrm>
          <a:prstGeom prst="rect">
            <a:avLst/>
          </a:prstGeom>
          <a:noFill/>
        </p:spPr>
        <p:txBody>
          <a:bodyPr wrap="square">
            <a:spAutoFit/>
          </a:bodyPr>
          <a:lstStyle/>
          <a:p>
            <a:pPr algn="just">
              <a:buClr>
                <a:srgbClr val="00B0F0"/>
              </a:buClr>
            </a:pPr>
            <a:r>
              <a:rPr lang="fr-FR" sz="2800" b="1" dirty="0">
                <a:solidFill>
                  <a:srgbClr val="156FB6"/>
                </a:solidFill>
              </a:rPr>
              <a:t>Pourquoi ?</a:t>
            </a:r>
          </a:p>
        </p:txBody>
      </p:sp>
      <p:pic>
        <p:nvPicPr>
          <p:cNvPr id="10" name="Image 9">
            <a:extLst>
              <a:ext uri="{FF2B5EF4-FFF2-40B4-BE49-F238E27FC236}">
                <a16:creationId xmlns:a16="http://schemas.microsoft.com/office/drawing/2014/main" id="{BC11F96B-BA9A-82F3-B7F4-89E304517A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5835" y="1926068"/>
            <a:ext cx="4275380" cy="2854044"/>
          </a:xfrm>
          <a:prstGeom prst="roundRect">
            <a:avLst/>
          </a:prstGeom>
        </p:spPr>
      </p:pic>
    </p:spTree>
    <p:extLst>
      <p:ext uri="{BB962C8B-B14F-4D97-AF65-F5344CB8AC3E}">
        <p14:creationId xmlns:p14="http://schemas.microsoft.com/office/powerpoint/2010/main" val="216139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C7383B0-FB75-B30A-1BD0-1F0CEE0815EA}"/>
              </a:ext>
            </a:extLst>
          </p:cNvPr>
          <p:cNvSpPr txBox="1"/>
          <p:nvPr/>
        </p:nvSpPr>
        <p:spPr>
          <a:xfrm>
            <a:off x="1162878" y="1326452"/>
            <a:ext cx="1469004" cy="523220"/>
          </a:xfrm>
          <a:prstGeom prst="rect">
            <a:avLst/>
          </a:prstGeom>
          <a:noFill/>
        </p:spPr>
        <p:txBody>
          <a:bodyPr wrap="square">
            <a:spAutoFit/>
          </a:bodyPr>
          <a:lstStyle/>
          <a:p>
            <a:pPr algn="just">
              <a:buClr>
                <a:srgbClr val="00B0F0"/>
              </a:buClr>
            </a:pPr>
            <a:r>
              <a:rPr lang="fr-FR" sz="2800" b="1" dirty="0">
                <a:solidFill>
                  <a:srgbClr val="156FB6"/>
                </a:solidFill>
              </a:rPr>
              <a:t>Enjeux</a:t>
            </a:r>
          </a:p>
        </p:txBody>
      </p:sp>
      <p:sp>
        <p:nvSpPr>
          <p:cNvPr id="4" name="ZoneTexte 3">
            <a:extLst>
              <a:ext uri="{FF2B5EF4-FFF2-40B4-BE49-F238E27FC236}">
                <a16:creationId xmlns:a16="http://schemas.microsoft.com/office/drawing/2014/main" id="{D2DFAD95-36D6-16B6-E03D-7407DBBFB029}"/>
              </a:ext>
            </a:extLst>
          </p:cNvPr>
          <p:cNvSpPr txBox="1"/>
          <p:nvPr/>
        </p:nvSpPr>
        <p:spPr>
          <a:xfrm>
            <a:off x="534725" y="2047130"/>
            <a:ext cx="4633622" cy="2862322"/>
          </a:xfrm>
          <a:prstGeom prst="rect">
            <a:avLst/>
          </a:prstGeom>
          <a:noFill/>
        </p:spPr>
        <p:txBody>
          <a:bodyPr wrap="square">
            <a:spAutoFit/>
          </a:bodyPr>
          <a:lstStyle/>
          <a:p>
            <a:pPr marL="342900" indent="-342900">
              <a:buFont typeface="Arial" panose="020B0604020202020204" pitchFamily="34" charset="0"/>
              <a:buChar char="•"/>
            </a:pPr>
            <a:r>
              <a:rPr lang="fr-FR" sz="2000" dirty="0"/>
              <a:t>Difficulté d’organisation et de structuration interne</a:t>
            </a:r>
          </a:p>
          <a:p>
            <a:pPr marL="342900" indent="-342900">
              <a:buFont typeface="Arial" panose="020B0604020202020204" pitchFamily="34" charset="0"/>
              <a:buChar char="•"/>
            </a:pPr>
            <a:r>
              <a:rPr lang="fr-FR" sz="2000" dirty="0"/>
              <a:t>Manque d’outils digitaux adaptés au contexte local</a:t>
            </a:r>
          </a:p>
          <a:p>
            <a:pPr marL="342900" indent="-342900">
              <a:buFont typeface="Arial" panose="020B0604020202020204" pitchFamily="34" charset="0"/>
              <a:buChar char="•"/>
            </a:pPr>
            <a:r>
              <a:rPr lang="fr-FR" sz="2000" dirty="0"/>
              <a:t>Coûts élevés de solutions importées</a:t>
            </a:r>
          </a:p>
          <a:p>
            <a:pPr marL="342900" indent="-342900">
              <a:buFont typeface="Arial" panose="020B0604020202020204" pitchFamily="34" charset="0"/>
              <a:buChar char="•"/>
            </a:pPr>
            <a:r>
              <a:rPr lang="fr-FR" sz="2000" dirty="0"/>
              <a:t>Besoin de visibilité, de performance et de données fiables</a:t>
            </a:r>
          </a:p>
        </p:txBody>
      </p:sp>
      <p:sp>
        <p:nvSpPr>
          <p:cNvPr id="8" name="ZoneTexte 7">
            <a:extLst>
              <a:ext uri="{FF2B5EF4-FFF2-40B4-BE49-F238E27FC236}">
                <a16:creationId xmlns:a16="http://schemas.microsoft.com/office/drawing/2014/main" id="{895F1C08-3A65-C094-A802-FCB3CE7B48AC}"/>
              </a:ext>
            </a:extLst>
          </p:cNvPr>
          <p:cNvSpPr txBox="1"/>
          <p:nvPr/>
        </p:nvSpPr>
        <p:spPr>
          <a:xfrm>
            <a:off x="6096000" y="2047130"/>
            <a:ext cx="4633622" cy="2554545"/>
          </a:xfrm>
          <a:prstGeom prst="rect">
            <a:avLst/>
          </a:prstGeom>
          <a:noFill/>
        </p:spPr>
        <p:txBody>
          <a:bodyPr wrap="square">
            <a:spAutoFit/>
          </a:bodyPr>
          <a:lstStyle/>
          <a:p>
            <a:pPr marL="342900" indent="-342900">
              <a:buFont typeface="Arial" panose="020B0604020202020204" pitchFamily="34" charset="0"/>
              <a:buChar char="•"/>
            </a:pPr>
            <a:r>
              <a:rPr lang="fr-FR" sz="2000" dirty="0"/>
              <a:t>Solutions </a:t>
            </a:r>
            <a:r>
              <a:rPr lang="fr-FR" sz="2000" b="1" dirty="0"/>
              <a:t>locales, modulaires et évolutives</a:t>
            </a:r>
            <a:endParaRPr lang="fr-FR" sz="2000" dirty="0"/>
          </a:p>
          <a:p>
            <a:pPr marL="342900" indent="-342900">
              <a:buFont typeface="Arial" panose="020B0604020202020204" pitchFamily="34" charset="0"/>
              <a:buChar char="•"/>
            </a:pPr>
            <a:r>
              <a:rPr lang="fr-FR" sz="2000" dirty="0"/>
              <a:t>Produits adaptés aux réalités économiques togolaises</a:t>
            </a:r>
          </a:p>
          <a:p>
            <a:pPr marL="342900" indent="-342900">
              <a:buFont typeface="Arial" panose="020B0604020202020204" pitchFamily="34" charset="0"/>
              <a:buChar char="•"/>
            </a:pPr>
            <a:r>
              <a:rPr lang="fr-FR" sz="2000" dirty="0"/>
              <a:t>Maîtrise technique + accompagnement opérationnel</a:t>
            </a:r>
          </a:p>
          <a:p>
            <a:pPr marL="342900" indent="-342900">
              <a:buFont typeface="Arial" panose="020B0604020202020204" pitchFamily="34" charset="0"/>
              <a:buChar char="•"/>
            </a:pPr>
            <a:r>
              <a:rPr lang="fr-FR" sz="2000" dirty="0"/>
              <a:t>Capacité à digitaliser processus internes</a:t>
            </a:r>
          </a:p>
        </p:txBody>
      </p:sp>
      <p:sp>
        <p:nvSpPr>
          <p:cNvPr id="14" name="ZoneTexte 13">
            <a:extLst>
              <a:ext uri="{FF2B5EF4-FFF2-40B4-BE49-F238E27FC236}">
                <a16:creationId xmlns:a16="http://schemas.microsoft.com/office/drawing/2014/main" id="{31D350CA-F4F9-E735-8D7C-698EEEC055C0}"/>
              </a:ext>
            </a:extLst>
          </p:cNvPr>
          <p:cNvSpPr txBox="1"/>
          <p:nvPr/>
        </p:nvSpPr>
        <p:spPr>
          <a:xfrm>
            <a:off x="3048000" y="5363298"/>
            <a:ext cx="6096000" cy="707886"/>
          </a:xfrm>
          <a:prstGeom prst="rect">
            <a:avLst/>
          </a:prstGeom>
          <a:noFill/>
        </p:spPr>
        <p:txBody>
          <a:bodyPr wrap="square">
            <a:spAutoFit/>
          </a:bodyPr>
          <a:lstStyle/>
          <a:p>
            <a:r>
              <a:rPr lang="fr-FR" sz="2000" b="1" i="1" dirty="0">
                <a:solidFill>
                  <a:srgbClr val="F07817"/>
                </a:solidFill>
              </a:rPr>
              <a:t>«</a:t>
            </a:r>
            <a:r>
              <a:rPr lang="fr-FR" sz="2000" b="1" i="1" dirty="0"/>
              <a:t> </a:t>
            </a:r>
            <a:r>
              <a:rPr lang="fr-FR" sz="2000" b="1" i="1" dirty="0" err="1"/>
              <a:t>NetByUs</a:t>
            </a:r>
            <a:r>
              <a:rPr lang="fr-FR" sz="2000" b="1" i="1" dirty="0"/>
              <a:t> ne vend pas seulement des outils,</a:t>
            </a:r>
          </a:p>
          <a:p>
            <a:r>
              <a:rPr lang="fr-FR" sz="2000" b="1" i="1" dirty="0"/>
              <a:t> nous accompagnons une transformation. </a:t>
            </a:r>
            <a:r>
              <a:rPr lang="fr-FR" sz="2000" b="1" i="1" dirty="0">
                <a:solidFill>
                  <a:srgbClr val="F07817"/>
                </a:solidFill>
              </a:rPr>
              <a:t>»</a:t>
            </a:r>
          </a:p>
        </p:txBody>
      </p:sp>
      <p:sp>
        <p:nvSpPr>
          <p:cNvPr id="15" name="ZoneTexte 14">
            <a:extLst>
              <a:ext uri="{FF2B5EF4-FFF2-40B4-BE49-F238E27FC236}">
                <a16:creationId xmlns:a16="http://schemas.microsoft.com/office/drawing/2014/main" id="{A0CF0164-3D16-9E61-034C-F84385CD3B7A}"/>
              </a:ext>
            </a:extLst>
          </p:cNvPr>
          <p:cNvSpPr txBox="1"/>
          <p:nvPr/>
        </p:nvSpPr>
        <p:spPr>
          <a:xfrm>
            <a:off x="6666505" y="1326452"/>
            <a:ext cx="2986377" cy="523220"/>
          </a:xfrm>
          <a:prstGeom prst="rect">
            <a:avLst/>
          </a:prstGeom>
          <a:noFill/>
        </p:spPr>
        <p:txBody>
          <a:bodyPr wrap="square">
            <a:spAutoFit/>
          </a:bodyPr>
          <a:lstStyle/>
          <a:p>
            <a:pPr algn="just">
              <a:buClr>
                <a:srgbClr val="00B0F0"/>
              </a:buClr>
            </a:pPr>
            <a:r>
              <a:rPr lang="fr-FR" sz="2800" b="1" dirty="0">
                <a:solidFill>
                  <a:srgbClr val="F07817"/>
                </a:solidFill>
              </a:rPr>
              <a:t>Valeur ajoutée</a:t>
            </a:r>
          </a:p>
        </p:txBody>
      </p:sp>
    </p:spTree>
    <p:extLst>
      <p:ext uri="{BB962C8B-B14F-4D97-AF65-F5344CB8AC3E}">
        <p14:creationId xmlns:p14="http://schemas.microsoft.com/office/powerpoint/2010/main" val="1622296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0083A6B-A899-9BDC-3E7A-710881838D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1807" y="2441710"/>
            <a:ext cx="3253886" cy="1974580"/>
          </a:xfrm>
          <a:prstGeom prst="rect">
            <a:avLst/>
          </a:prstGeom>
        </p:spPr>
      </p:pic>
    </p:spTree>
    <p:extLst>
      <p:ext uri="{BB962C8B-B14F-4D97-AF65-F5344CB8AC3E}">
        <p14:creationId xmlns:p14="http://schemas.microsoft.com/office/powerpoint/2010/main" val="267142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79723" y="1251490"/>
            <a:ext cx="5782670" cy="4739759"/>
          </a:xfrm>
          <a:prstGeom prst="rect">
            <a:avLst/>
          </a:prstGeom>
          <a:noFill/>
        </p:spPr>
        <p:txBody>
          <a:bodyPr wrap="square">
            <a:spAutoFit/>
          </a:bodyPr>
          <a:lstStyle/>
          <a:p>
            <a:r>
              <a:rPr lang="fr-FR" sz="2400" b="1" dirty="0">
                <a:solidFill>
                  <a:srgbClr val="F07817"/>
                </a:solidFill>
              </a:rPr>
              <a:t>BY+ Shop </a:t>
            </a:r>
            <a:r>
              <a:rPr lang="fr-FR" sz="2000" dirty="0"/>
              <a:t>est une solution complète de gestion de commerce, de point de vente (POS) et de suivi d’activité en temps réel, destinée aux entreprises, boutiques et franchises souhaitant digitaliser leurs opérations commerciales.</a:t>
            </a:r>
          </a:p>
          <a:p>
            <a:r>
              <a:rPr lang="fr-FR" sz="2000" dirty="0"/>
              <a:t>Ce produit est disponible en 2 versions : Mini et Lite.</a:t>
            </a:r>
          </a:p>
          <a:p>
            <a:endParaRPr lang="fr-FR" sz="2000" dirty="0"/>
          </a:p>
          <a:p>
            <a:pPr marL="285750" indent="-285750">
              <a:buFont typeface="Arial" panose="020B0604020202020204" pitchFamily="34" charset="0"/>
              <a:buChar char="•"/>
            </a:pPr>
            <a:r>
              <a:rPr lang="fr-FR" sz="2000" dirty="0"/>
              <a:t>Logiciel de caisse</a:t>
            </a:r>
          </a:p>
          <a:p>
            <a:pPr marL="285750" indent="-285750">
              <a:buFont typeface="Arial" panose="020B0604020202020204" pitchFamily="34" charset="0"/>
              <a:buChar char="•"/>
            </a:pPr>
            <a:r>
              <a:rPr lang="fr-FR" sz="2000" dirty="0"/>
              <a:t>Gestion de stocks</a:t>
            </a:r>
          </a:p>
          <a:p>
            <a:pPr marL="285750" indent="-285750">
              <a:buFont typeface="Arial" panose="020B0604020202020204" pitchFamily="34" charset="0"/>
              <a:buChar char="•"/>
            </a:pPr>
            <a:r>
              <a:rPr lang="fr-FR" sz="2000" dirty="0"/>
              <a:t>Gestion clients</a:t>
            </a:r>
          </a:p>
          <a:p>
            <a:pPr marL="285750" indent="-285750">
              <a:buFont typeface="Arial" panose="020B0604020202020204" pitchFamily="34" charset="0"/>
              <a:buChar char="•"/>
            </a:pPr>
            <a:r>
              <a:rPr lang="fr-FR" sz="2000" dirty="0"/>
              <a:t>Gestion fournisseur</a:t>
            </a:r>
          </a:p>
          <a:p>
            <a:pPr marL="285750" indent="-285750">
              <a:buFont typeface="Arial" panose="020B0604020202020204" pitchFamily="34" charset="0"/>
              <a:buChar char="•"/>
            </a:pPr>
            <a:r>
              <a:rPr lang="fr-FR" sz="2000" dirty="0"/>
              <a:t>Multi-boutique</a:t>
            </a:r>
          </a:p>
          <a:p>
            <a:pPr marL="285750" indent="-285750">
              <a:buFont typeface="Arial" panose="020B0604020202020204" pitchFamily="34" charset="0"/>
              <a:buChar char="•"/>
            </a:pPr>
            <a:r>
              <a:rPr lang="fr-FR" sz="2000" dirty="0"/>
              <a:t>Statistiques analytiques avancées</a:t>
            </a:r>
          </a:p>
        </p:txBody>
      </p:sp>
      <p:pic>
        <p:nvPicPr>
          <p:cNvPr id="6" name="Image 5">
            <a:extLst>
              <a:ext uri="{FF2B5EF4-FFF2-40B4-BE49-F238E27FC236}">
                <a16:creationId xmlns:a16="http://schemas.microsoft.com/office/drawing/2014/main" id="{2503B018-5ED9-6ECA-9CC0-4DA9A6508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0217" y="1251490"/>
            <a:ext cx="4234732" cy="4234732"/>
          </a:xfrm>
          <a:prstGeom prst="rect">
            <a:avLst/>
          </a:prstGeom>
        </p:spPr>
      </p:pic>
    </p:spTree>
    <p:extLst>
      <p:ext uri="{BB962C8B-B14F-4D97-AF65-F5344CB8AC3E}">
        <p14:creationId xmlns:p14="http://schemas.microsoft.com/office/powerpoint/2010/main" val="9456735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79723" y="1251490"/>
            <a:ext cx="5782670" cy="5047536"/>
          </a:xfrm>
          <a:prstGeom prst="rect">
            <a:avLst/>
          </a:prstGeom>
          <a:noFill/>
        </p:spPr>
        <p:txBody>
          <a:bodyPr wrap="square">
            <a:spAutoFit/>
          </a:bodyPr>
          <a:lstStyle/>
          <a:p>
            <a:r>
              <a:rPr lang="fr-FR" sz="2400" b="1" dirty="0">
                <a:solidFill>
                  <a:srgbClr val="F07817"/>
                </a:solidFill>
              </a:rPr>
              <a:t>BY+ CRM </a:t>
            </a:r>
            <a:r>
              <a:rPr lang="fr-FR" sz="2000" dirty="0"/>
              <a:t>est notre solution de gestion commerciale et relation client, conçue pour aider les entreprises à structurer leurs interactions clients, piloter leurs ventes et renforcer la performance commerciale.</a:t>
            </a:r>
          </a:p>
          <a:p>
            <a:r>
              <a:rPr lang="fr-FR" sz="2000" dirty="0"/>
              <a:t>C’est une plateforme web et mobile qui centralise les contacts, les opportunités, les devis, les interactions et le suivi après-vente dans un seul espace intelligent et connecté.</a:t>
            </a:r>
          </a:p>
          <a:p>
            <a:endParaRPr lang="fr-FR" sz="2000" dirty="0"/>
          </a:p>
          <a:p>
            <a:pPr marL="285750" indent="-285750">
              <a:buFont typeface="Arial" panose="020B0604020202020204" pitchFamily="34" charset="0"/>
              <a:buChar char="•"/>
            </a:pPr>
            <a:r>
              <a:rPr lang="fr-FR" sz="2000" dirty="0"/>
              <a:t>Gestion des contacts/prospects</a:t>
            </a:r>
          </a:p>
          <a:p>
            <a:pPr marL="285750" indent="-285750">
              <a:buFont typeface="Arial" panose="020B0604020202020204" pitchFamily="34" charset="0"/>
              <a:buChar char="•"/>
            </a:pPr>
            <a:r>
              <a:rPr lang="fr-FR" sz="2000" dirty="0"/>
              <a:t>Pipeline d’opportunité</a:t>
            </a:r>
          </a:p>
          <a:p>
            <a:pPr marL="285750" indent="-285750">
              <a:buFont typeface="Arial" panose="020B0604020202020204" pitchFamily="34" charset="0"/>
              <a:buChar char="•"/>
            </a:pPr>
            <a:r>
              <a:rPr lang="fr-FR" sz="2000" dirty="0"/>
              <a:t>Devis, Facturation et Paiement</a:t>
            </a:r>
          </a:p>
          <a:p>
            <a:pPr marL="285750" indent="-285750">
              <a:buFont typeface="Arial" panose="020B0604020202020204" pitchFamily="34" charset="0"/>
              <a:buChar char="•"/>
            </a:pPr>
            <a:r>
              <a:rPr lang="fr-FR" sz="2000" dirty="0"/>
              <a:t>RDV</a:t>
            </a:r>
          </a:p>
          <a:p>
            <a:pPr marL="285750" indent="-285750">
              <a:buFont typeface="Arial" panose="020B0604020202020204" pitchFamily="34" charset="0"/>
              <a:buChar char="•"/>
            </a:pPr>
            <a:r>
              <a:rPr lang="fr-FR" sz="2000" dirty="0"/>
              <a:t>Messagerie</a:t>
            </a:r>
          </a:p>
          <a:p>
            <a:pPr marL="285750" indent="-285750">
              <a:buFont typeface="Arial" panose="020B0604020202020204" pitchFamily="34" charset="0"/>
              <a:buChar char="•"/>
            </a:pPr>
            <a:r>
              <a:rPr lang="fr-FR" sz="2000" dirty="0"/>
              <a:t>Statistique et </a:t>
            </a:r>
            <a:r>
              <a:rPr lang="fr-FR" sz="2000" dirty="0" err="1"/>
              <a:t>reporting</a:t>
            </a:r>
            <a:endParaRPr lang="fr-FR" sz="2000" dirty="0"/>
          </a:p>
        </p:txBody>
      </p:sp>
      <p:pic>
        <p:nvPicPr>
          <p:cNvPr id="5" name="Image 4">
            <a:extLst>
              <a:ext uri="{FF2B5EF4-FFF2-40B4-BE49-F238E27FC236}">
                <a16:creationId xmlns:a16="http://schemas.microsoft.com/office/drawing/2014/main" id="{7AA7F84D-6FC8-B1A9-7EB0-FEC8383CE0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978" y="1856022"/>
            <a:ext cx="4718933" cy="3145955"/>
          </a:xfrm>
          <a:prstGeom prst="rect">
            <a:avLst/>
          </a:prstGeom>
        </p:spPr>
      </p:pic>
    </p:spTree>
    <p:extLst>
      <p:ext uri="{BB962C8B-B14F-4D97-AF65-F5344CB8AC3E}">
        <p14:creationId xmlns:p14="http://schemas.microsoft.com/office/powerpoint/2010/main" val="2931745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e 6">
            <a:extLst>
              <a:ext uri="{FF2B5EF4-FFF2-40B4-BE49-F238E27FC236}">
                <a16:creationId xmlns:a16="http://schemas.microsoft.com/office/drawing/2014/main" id="{4AD79091-B73C-CC1D-1E46-E16A3E06A450}"/>
              </a:ext>
            </a:extLst>
          </p:cNvPr>
          <p:cNvGrpSpPr/>
          <p:nvPr/>
        </p:nvGrpSpPr>
        <p:grpSpPr>
          <a:xfrm>
            <a:off x="552503" y="1386663"/>
            <a:ext cx="5782670" cy="4462760"/>
            <a:chOff x="536600" y="1084513"/>
            <a:chExt cx="5782670" cy="4462760"/>
          </a:xfrm>
        </p:grpSpPr>
        <p:sp>
          <p:nvSpPr>
            <p:cNvPr id="3" name="ZoneTexte 2">
              <a:extLst>
                <a:ext uri="{FF2B5EF4-FFF2-40B4-BE49-F238E27FC236}">
                  <a16:creationId xmlns:a16="http://schemas.microsoft.com/office/drawing/2014/main" id="{3DF04F45-3D3B-177D-97D0-1E02A7B74F2D}"/>
                </a:ext>
              </a:extLst>
            </p:cNvPr>
            <p:cNvSpPr txBox="1"/>
            <p:nvPr/>
          </p:nvSpPr>
          <p:spPr>
            <a:xfrm>
              <a:off x="536600" y="1084513"/>
              <a:ext cx="5782670" cy="4462760"/>
            </a:xfrm>
            <a:prstGeom prst="rect">
              <a:avLst/>
            </a:prstGeom>
            <a:noFill/>
          </p:spPr>
          <p:txBody>
            <a:bodyPr wrap="square">
              <a:spAutoFit/>
            </a:bodyPr>
            <a:lstStyle/>
            <a:p>
              <a:r>
                <a:rPr lang="fr-FR" sz="2400" b="1" dirty="0">
                  <a:solidFill>
                    <a:srgbClr val="F07817"/>
                  </a:solidFill>
                </a:rPr>
                <a:t>BY+ ERP </a:t>
              </a:r>
              <a:r>
                <a:rPr lang="fr-FR" sz="2000" dirty="0"/>
                <a:t>est une solution pour digitaliser, centraliser et automatiser l’ensemble des processus métiers d’une entreprise.</a:t>
              </a:r>
            </a:p>
            <a:p>
              <a:r>
                <a:rPr lang="fr-FR" sz="2000" dirty="0"/>
                <a:t>C’est une plateforme tout-en-un, conçue pour répondre aux besoins spécifiques des entreprises africaines tout en respectant les standards internationaux de performance et de sécurité.</a:t>
              </a:r>
            </a:p>
            <a:p>
              <a:endParaRPr lang="fr-FR" sz="2000" dirty="0"/>
            </a:p>
            <a:p>
              <a:pPr marL="285750" indent="-285750">
                <a:buFont typeface="Arial" panose="020B0604020202020204" pitchFamily="34" charset="0"/>
                <a:buChar char="•"/>
              </a:pPr>
              <a:r>
                <a:rPr lang="fr-FR" sz="2000" dirty="0"/>
                <a:t>RH</a:t>
              </a:r>
            </a:p>
            <a:p>
              <a:pPr marL="285750" indent="-285750">
                <a:buFont typeface="Arial" panose="020B0604020202020204" pitchFamily="34" charset="0"/>
                <a:buChar char="•"/>
              </a:pPr>
              <a:r>
                <a:rPr lang="fr-FR" sz="2000" dirty="0"/>
                <a:t>Finance</a:t>
              </a:r>
            </a:p>
            <a:p>
              <a:pPr marL="285750" indent="-285750">
                <a:buFont typeface="Arial" panose="020B0604020202020204" pitchFamily="34" charset="0"/>
                <a:buChar char="•"/>
              </a:pPr>
              <a:r>
                <a:rPr lang="fr-FR" sz="2000" dirty="0"/>
                <a:t>CRM</a:t>
              </a:r>
            </a:p>
            <a:p>
              <a:pPr marL="285750" indent="-285750">
                <a:buFont typeface="Arial" panose="020B0604020202020204" pitchFamily="34" charset="0"/>
                <a:buChar char="•"/>
              </a:pPr>
              <a:r>
                <a:rPr lang="fr-FR" sz="2000" dirty="0"/>
                <a:t>Projet</a:t>
              </a:r>
            </a:p>
            <a:p>
              <a:pPr marL="285750" indent="-285750">
                <a:buFont typeface="Arial" panose="020B0604020202020204" pitchFamily="34" charset="0"/>
                <a:buChar char="•"/>
              </a:pPr>
              <a:r>
                <a:rPr lang="fr-FR" sz="2000" dirty="0"/>
                <a:t>Document</a:t>
              </a:r>
            </a:p>
          </p:txBody>
        </p:sp>
        <p:sp>
          <p:nvSpPr>
            <p:cNvPr id="6" name="ZoneTexte 5">
              <a:extLst>
                <a:ext uri="{FF2B5EF4-FFF2-40B4-BE49-F238E27FC236}">
                  <a16:creationId xmlns:a16="http://schemas.microsoft.com/office/drawing/2014/main" id="{EFAF63C7-1A1D-3425-5BB9-24BBE91FF168}"/>
                </a:ext>
              </a:extLst>
            </p:cNvPr>
            <p:cNvSpPr txBox="1"/>
            <p:nvPr/>
          </p:nvSpPr>
          <p:spPr>
            <a:xfrm>
              <a:off x="3110949" y="3908225"/>
              <a:ext cx="2550380" cy="1200329"/>
            </a:xfrm>
            <a:prstGeom prst="rect">
              <a:avLst/>
            </a:prstGeom>
            <a:noFill/>
          </p:spPr>
          <p:txBody>
            <a:bodyPr wrap="square">
              <a:spAutoFit/>
            </a:bodyPr>
            <a:lstStyle/>
            <a:p>
              <a:pPr marL="285750" indent="-285750">
                <a:buFont typeface="Arial" panose="020B0604020202020204" pitchFamily="34" charset="0"/>
                <a:buChar char="•"/>
              </a:pPr>
              <a:r>
                <a:rPr lang="fr-FR" sz="1800" dirty="0"/>
                <a:t>RDV</a:t>
              </a:r>
            </a:p>
            <a:p>
              <a:pPr marL="285750" indent="-285750">
                <a:buFont typeface="Arial" panose="020B0604020202020204" pitchFamily="34" charset="0"/>
                <a:buChar char="•"/>
              </a:pPr>
              <a:r>
                <a:rPr lang="fr-FR" sz="1800" dirty="0"/>
                <a:t>Espace Client</a:t>
              </a:r>
            </a:p>
            <a:p>
              <a:pPr marL="285750" indent="-285750">
                <a:buFont typeface="Arial" panose="020B0604020202020204" pitchFamily="34" charset="0"/>
                <a:buChar char="•"/>
              </a:pPr>
              <a:r>
                <a:rPr lang="fr-FR" sz="1800" dirty="0"/>
                <a:t>Statistiques</a:t>
              </a:r>
            </a:p>
            <a:p>
              <a:pPr marL="285750" indent="-285750">
                <a:buFont typeface="Arial" panose="020B0604020202020204" pitchFamily="34" charset="0"/>
                <a:buChar char="•"/>
              </a:pPr>
              <a:r>
                <a:rPr lang="fr-FR" sz="1800" dirty="0" err="1"/>
                <a:t>Reporting</a:t>
              </a:r>
              <a:endParaRPr lang="fr-FR" sz="1800" dirty="0"/>
            </a:p>
          </p:txBody>
        </p:sp>
      </p:grpSp>
      <p:pic>
        <p:nvPicPr>
          <p:cNvPr id="9" name="Image 8">
            <a:extLst>
              <a:ext uri="{FF2B5EF4-FFF2-40B4-BE49-F238E27FC236}">
                <a16:creationId xmlns:a16="http://schemas.microsoft.com/office/drawing/2014/main" id="{787C55F1-55D1-747A-FC8F-02F0FA905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9350" y="1822284"/>
            <a:ext cx="4820147" cy="3213431"/>
          </a:xfrm>
          <a:prstGeom prst="rect">
            <a:avLst/>
          </a:prstGeom>
        </p:spPr>
      </p:pic>
    </p:spTree>
    <p:extLst>
      <p:ext uri="{BB962C8B-B14F-4D97-AF65-F5344CB8AC3E}">
        <p14:creationId xmlns:p14="http://schemas.microsoft.com/office/powerpoint/2010/main" val="6491528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616113" y="1532159"/>
            <a:ext cx="5782670" cy="3816429"/>
          </a:xfrm>
          <a:prstGeom prst="rect">
            <a:avLst/>
          </a:prstGeom>
          <a:noFill/>
        </p:spPr>
        <p:txBody>
          <a:bodyPr wrap="square">
            <a:spAutoFit/>
          </a:bodyPr>
          <a:lstStyle/>
          <a:p>
            <a:r>
              <a:rPr lang="fr-FR" sz="2400" b="1" dirty="0">
                <a:solidFill>
                  <a:srgbClr val="F07817"/>
                </a:solidFill>
              </a:rPr>
              <a:t>BY+ Notaire </a:t>
            </a:r>
            <a:r>
              <a:rPr lang="fr-FR" sz="2000" dirty="0"/>
              <a:t>est une solution numérique complète dédiée aux études notariales,</a:t>
            </a:r>
          </a:p>
          <a:p>
            <a:r>
              <a:rPr lang="fr-FR" sz="2000" dirty="0"/>
              <a:t>conçue pour moderniser la gestion, la communication et le suivi des dossiers</a:t>
            </a:r>
          </a:p>
          <a:p>
            <a:r>
              <a:rPr lang="fr-FR" sz="2000" dirty="0"/>
              <a:t>clients.</a:t>
            </a:r>
          </a:p>
          <a:p>
            <a:r>
              <a:rPr lang="fr-FR" sz="2000" dirty="0"/>
              <a:t>Elle permet de centraliser l’ensemble des activités du notaire du contact initial</a:t>
            </a:r>
          </a:p>
          <a:p>
            <a:r>
              <a:rPr lang="fr-FR" sz="2000" dirty="0"/>
              <a:t>au suivi post-acte, en passant par la gestion documentaire, la planification</a:t>
            </a:r>
          </a:p>
          <a:p>
            <a:r>
              <a:rPr lang="fr-FR" sz="2000" dirty="0"/>
              <a:t>des rendez-vous, la facturation et la satisfaction client dans un espace</a:t>
            </a:r>
          </a:p>
          <a:p>
            <a:r>
              <a:rPr lang="fr-FR" sz="2000" dirty="0"/>
              <a:t>sécurisé et ergonomique.</a:t>
            </a:r>
          </a:p>
        </p:txBody>
      </p:sp>
      <p:pic>
        <p:nvPicPr>
          <p:cNvPr id="5" name="Image 4">
            <a:extLst>
              <a:ext uri="{FF2B5EF4-FFF2-40B4-BE49-F238E27FC236}">
                <a16:creationId xmlns:a16="http://schemas.microsoft.com/office/drawing/2014/main" id="{D5DC1135-2109-828C-2DD7-4D10D5B3B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9001" y="1658067"/>
            <a:ext cx="4963271" cy="3308847"/>
          </a:xfrm>
          <a:prstGeom prst="rect">
            <a:avLst/>
          </a:prstGeom>
        </p:spPr>
      </p:pic>
    </p:spTree>
    <p:extLst>
      <p:ext uri="{BB962C8B-B14F-4D97-AF65-F5344CB8AC3E}">
        <p14:creationId xmlns:p14="http://schemas.microsoft.com/office/powerpoint/2010/main" val="23851664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576357" y="1436744"/>
            <a:ext cx="5782670" cy="2923877"/>
          </a:xfrm>
          <a:prstGeom prst="rect">
            <a:avLst/>
          </a:prstGeom>
          <a:noFill/>
        </p:spPr>
        <p:txBody>
          <a:bodyPr wrap="square">
            <a:spAutoFit/>
          </a:bodyPr>
          <a:lstStyle/>
          <a:p>
            <a:r>
              <a:rPr lang="fr-FR" sz="2400" b="1" dirty="0">
                <a:solidFill>
                  <a:srgbClr val="F07817"/>
                </a:solidFill>
              </a:rPr>
              <a:t>BY+ Access </a:t>
            </a:r>
            <a:r>
              <a:rPr lang="fr-FR" sz="2000" dirty="0"/>
              <a:t>est une solution complète de sécurité et de contrôle d’accès.</a:t>
            </a:r>
          </a:p>
          <a:p>
            <a:r>
              <a:rPr lang="fr-FR" sz="2000" dirty="0"/>
              <a:t>Elle combine un dispositif matériel intelligent (borne ou terminal connecté),</a:t>
            </a:r>
          </a:p>
          <a:p>
            <a:r>
              <a:rPr lang="fr-FR" sz="2000" dirty="0"/>
              <a:t>une plateforme web centralisée et une application mobile pour la gestion des</a:t>
            </a:r>
          </a:p>
          <a:p>
            <a:r>
              <a:rPr lang="fr-FR" sz="2000" dirty="0"/>
              <a:t>droits d’accès, la supervision des présences, et la traçabilité des entrées et sorties dans les locaux.</a:t>
            </a:r>
          </a:p>
        </p:txBody>
      </p:sp>
      <p:pic>
        <p:nvPicPr>
          <p:cNvPr id="5" name="Image 4">
            <a:extLst>
              <a:ext uri="{FF2B5EF4-FFF2-40B4-BE49-F238E27FC236}">
                <a16:creationId xmlns:a16="http://schemas.microsoft.com/office/drawing/2014/main" id="{8FDC2434-D912-7063-C4F8-15717D39F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829" y="1701578"/>
            <a:ext cx="4840356" cy="3872285"/>
          </a:xfrm>
          <a:prstGeom prst="rect">
            <a:avLst/>
          </a:prstGeom>
        </p:spPr>
      </p:pic>
    </p:spTree>
    <p:extLst>
      <p:ext uri="{BB962C8B-B14F-4D97-AF65-F5344CB8AC3E}">
        <p14:creationId xmlns:p14="http://schemas.microsoft.com/office/powerpoint/2010/main" val="37188182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DF04F45-3D3B-177D-97D0-1E02A7B74F2D}"/>
              </a:ext>
            </a:extLst>
          </p:cNvPr>
          <p:cNvSpPr txBox="1"/>
          <p:nvPr/>
        </p:nvSpPr>
        <p:spPr>
          <a:xfrm>
            <a:off x="576357" y="1436744"/>
            <a:ext cx="5782670" cy="5078313"/>
          </a:xfrm>
          <a:prstGeom prst="rect">
            <a:avLst/>
          </a:prstGeom>
          <a:noFill/>
        </p:spPr>
        <p:txBody>
          <a:bodyPr wrap="square">
            <a:spAutoFit/>
          </a:bodyPr>
          <a:lstStyle/>
          <a:p>
            <a:r>
              <a:rPr lang="fr-FR" sz="2400" b="1" dirty="0">
                <a:solidFill>
                  <a:srgbClr val="F07817"/>
                </a:solidFill>
              </a:rPr>
              <a:t>BY+ Event </a:t>
            </a:r>
            <a:r>
              <a:rPr lang="fr-FR" sz="2000" dirty="0"/>
              <a:t>est une solution digitale de gestion d’événements professionnels</a:t>
            </a:r>
          </a:p>
          <a:p>
            <a:r>
              <a:rPr lang="fr-FR" sz="2000" dirty="0"/>
              <a:t>et institutionnels, conçue pour automatiser et fluidifier toutes les étapes d’un</a:t>
            </a:r>
          </a:p>
          <a:p>
            <a:r>
              <a:rPr lang="fr-FR" sz="2000" dirty="0"/>
              <a:t>évènement de l’inscription des participants jusqu’à la collecte des retours après</a:t>
            </a:r>
          </a:p>
          <a:p>
            <a:r>
              <a:rPr lang="fr-FR" sz="2000" dirty="0"/>
              <a:t>l’évènement.</a:t>
            </a:r>
          </a:p>
          <a:p>
            <a:endParaRPr lang="fr-FR" sz="2000" dirty="0"/>
          </a:p>
          <a:p>
            <a:pPr marL="342900" indent="-342900">
              <a:buFont typeface="Arial" panose="020B0604020202020204" pitchFamily="34" charset="0"/>
              <a:buChar char="•"/>
            </a:pPr>
            <a:r>
              <a:rPr lang="fr-FR" sz="2000" dirty="0"/>
              <a:t>Gestion des inscription et billetterie</a:t>
            </a:r>
          </a:p>
          <a:p>
            <a:pPr marL="342900" indent="-342900">
              <a:buFont typeface="Arial" panose="020B0604020202020204" pitchFamily="34" charset="0"/>
              <a:buChar char="•"/>
            </a:pPr>
            <a:r>
              <a:rPr lang="fr-FR" sz="2000" dirty="0"/>
              <a:t>Gestion des accès</a:t>
            </a:r>
          </a:p>
          <a:p>
            <a:pPr marL="342900" indent="-342900">
              <a:buFont typeface="Arial" panose="020B0604020202020204" pitchFamily="34" charset="0"/>
              <a:buChar char="•"/>
            </a:pPr>
            <a:r>
              <a:rPr lang="fr-FR" sz="2000" dirty="0"/>
              <a:t>Espace participant mobile</a:t>
            </a:r>
          </a:p>
          <a:p>
            <a:pPr marL="342900" indent="-342900">
              <a:buFont typeface="Arial" panose="020B0604020202020204" pitchFamily="34" charset="0"/>
              <a:buChar char="•"/>
            </a:pPr>
            <a:r>
              <a:rPr lang="fr-FR" sz="2000" dirty="0"/>
              <a:t>Gestion des panels et ateliers</a:t>
            </a:r>
          </a:p>
          <a:p>
            <a:pPr marL="342900" indent="-342900">
              <a:buFont typeface="Arial" panose="020B0604020202020204" pitchFamily="34" charset="0"/>
              <a:buChar char="•"/>
            </a:pPr>
            <a:r>
              <a:rPr lang="fr-FR" sz="2000" dirty="0"/>
              <a:t>Gestion de vente (</a:t>
            </a:r>
            <a:r>
              <a:rPr lang="fr-FR" sz="2000" i="1" dirty="0"/>
              <a:t>Foire</a:t>
            </a:r>
            <a:r>
              <a:rPr lang="fr-FR" sz="2000" dirty="0"/>
              <a:t>)</a:t>
            </a:r>
          </a:p>
          <a:p>
            <a:pPr marL="342900" indent="-342900">
              <a:buFont typeface="Arial" panose="020B0604020202020204" pitchFamily="34" charset="0"/>
              <a:buChar char="•"/>
            </a:pPr>
            <a:r>
              <a:rPr lang="fr-FR" sz="2000" dirty="0"/>
              <a:t>Gestion de la satisfaction client</a:t>
            </a:r>
          </a:p>
          <a:p>
            <a:pPr marL="342900" indent="-342900">
              <a:buFont typeface="Arial" panose="020B0604020202020204" pitchFamily="34" charset="0"/>
              <a:buChar char="•"/>
            </a:pPr>
            <a:r>
              <a:rPr lang="fr-FR" sz="2000" dirty="0"/>
              <a:t>Gestion des communication</a:t>
            </a:r>
          </a:p>
          <a:p>
            <a:pPr marL="342900" indent="-342900">
              <a:buFont typeface="Arial" panose="020B0604020202020204" pitchFamily="34" charset="0"/>
              <a:buChar char="•"/>
            </a:pPr>
            <a:r>
              <a:rPr lang="fr-FR" sz="2000" dirty="0"/>
              <a:t>Statistiques avancées</a:t>
            </a:r>
          </a:p>
        </p:txBody>
      </p:sp>
      <p:pic>
        <p:nvPicPr>
          <p:cNvPr id="5" name="Image 4">
            <a:extLst>
              <a:ext uri="{FF2B5EF4-FFF2-40B4-BE49-F238E27FC236}">
                <a16:creationId xmlns:a16="http://schemas.microsoft.com/office/drawing/2014/main" id="{49082754-A3FE-9AE1-AD47-0CAB0285E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0218" y="2308376"/>
            <a:ext cx="5002570" cy="3335047"/>
          </a:xfrm>
          <a:prstGeom prst="rect">
            <a:avLst/>
          </a:prstGeom>
        </p:spPr>
      </p:pic>
    </p:spTree>
    <p:extLst>
      <p:ext uri="{BB962C8B-B14F-4D97-AF65-F5344CB8AC3E}">
        <p14:creationId xmlns:p14="http://schemas.microsoft.com/office/powerpoint/2010/main" val="1632037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7229D13-AA50-40C9-85B8-B8E1CC4D4161}"/>
              </a:ext>
            </a:extLst>
          </p:cNvPr>
          <p:cNvSpPr txBox="1"/>
          <p:nvPr/>
        </p:nvSpPr>
        <p:spPr>
          <a:xfrm>
            <a:off x="709653" y="1833192"/>
            <a:ext cx="8768301" cy="1569660"/>
          </a:xfrm>
          <a:prstGeom prst="rect">
            <a:avLst/>
          </a:prstGeom>
          <a:noFill/>
        </p:spPr>
        <p:txBody>
          <a:bodyPr wrap="square">
            <a:spAutoFit/>
          </a:bodyPr>
          <a:lstStyle/>
          <a:p>
            <a:pPr marL="285750" indent="-285750">
              <a:buFont typeface="Arial" panose="020B0604020202020204" pitchFamily="34" charset="0"/>
              <a:buChar char="•"/>
            </a:pPr>
            <a:r>
              <a:rPr lang="fr-FR" sz="2400" dirty="0" err="1"/>
              <a:t>Doehler</a:t>
            </a:r>
            <a:r>
              <a:rPr lang="fr-FR" sz="2400" dirty="0"/>
              <a:t> Afrique</a:t>
            </a:r>
          </a:p>
          <a:p>
            <a:pPr marL="285750" indent="-285750">
              <a:buFont typeface="Arial" panose="020B0604020202020204" pitchFamily="34" charset="0"/>
              <a:buChar char="•"/>
            </a:pPr>
            <a:r>
              <a:rPr lang="fr-FR" sz="2400" dirty="0"/>
              <a:t>SDP Groupe</a:t>
            </a:r>
          </a:p>
          <a:p>
            <a:pPr marL="285750" indent="-285750">
              <a:buFont typeface="Arial" panose="020B0604020202020204" pitchFamily="34" charset="0"/>
              <a:buChar char="•"/>
            </a:pPr>
            <a:r>
              <a:rPr lang="fr-FR" sz="2400" dirty="0"/>
              <a:t>Cabinet Notarial ADYK</a:t>
            </a:r>
          </a:p>
          <a:p>
            <a:pPr marL="285750" indent="-285750">
              <a:buFont typeface="Arial" panose="020B0604020202020204" pitchFamily="34" charset="0"/>
              <a:buChar char="•"/>
            </a:pPr>
            <a:r>
              <a:rPr lang="fr-FR" sz="2400" dirty="0"/>
              <a:t>Partenariat en cours avec la BDM Togo</a:t>
            </a:r>
          </a:p>
        </p:txBody>
      </p:sp>
      <p:sp>
        <p:nvSpPr>
          <p:cNvPr id="9" name="ZoneTexte 8">
            <a:extLst>
              <a:ext uri="{FF2B5EF4-FFF2-40B4-BE49-F238E27FC236}">
                <a16:creationId xmlns:a16="http://schemas.microsoft.com/office/drawing/2014/main" id="{FC7383B0-FB75-B30A-1BD0-1F0CEE0815EA}"/>
              </a:ext>
            </a:extLst>
          </p:cNvPr>
          <p:cNvSpPr txBox="1"/>
          <p:nvPr/>
        </p:nvSpPr>
        <p:spPr>
          <a:xfrm>
            <a:off x="534725" y="1080174"/>
            <a:ext cx="6094674" cy="523220"/>
          </a:xfrm>
          <a:prstGeom prst="rect">
            <a:avLst/>
          </a:prstGeom>
          <a:noFill/>
        </p:spPr>
        <p:txBody>
          <a:bodyPr wrap="square">
            <a:spAutoFit/>
          </a:bodyPr>
          <a:lstStyle/>
          <a:p>
            <a:pPr algn="just">
              <a:buClr>
                <a:srgbClr val="00B0F0"/>
              </a:buClr>
            </a:pPr>
            <a:r>
              <a:rPr lang="fr-FR" sz="2800" b="1" dirty="0">
                <a:solidFill>
                  <a:srgbClr val="156FB6"/>
                </a:solidFill>
              </a:rPr>
              <a:t>Références</a:t>
            </a:r>
          </a:p>
        </p:txBody>
      </p:sp>
    </p:spTree>
    <p:extLst>
      <p:ext uri="{BB962C8B-B14F-4D97-AF65-F5344CB8AC3E}">
        <p14:creationId xmlns:p14="http://schemas.microsoft.com/office/powerpoint/2010/main" val="22746856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A98D27-D19B-456C-AE8F-9A196DAE9B04}"/>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1B2C2DD8-78FD-4F1F-BA0F-77ED32FAA8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ZoneTexte 2">
            <a:extLst>
              <a:ext uri="{FF2B5EF4-FFF2-40B4-BE49-F238E27FC236}">
                <a16:creationId xmlns:a16="http://schemas.microsoft.com/office/drawing/2014/main" id="{89A13FCA-471D-40F6-B11E-CBB52997A3EB}"/>
              </a:ext>
            </a:extLst>
          </p:cNvPr>
          <p:cNvSpPr txBox="1"/>
          <p:nvPr/>
        </p:nvSpPr>
        <p:spPr>
          <a:xfrm>
            <a:off x="3189970" y="3105835"/>
            <a:ext cx="5812061" cy="646331"/>
          </a:xfrm>
          <a:prstGeom prst="rect">
            <a:avLst/>
          </a:prstGeom>
          <a:noFill/>
          <a:ln>
            <a:noFill/>
          </a:ln>
        </p:spPr>
        <p:txBody>
          <a:bodyPr wrap="square" rtlCol="0">
            <a:spAutoFit/>
          </a:bodyPr>
          <a:lstStyle/>
          <a:p>
            <a:pPr algn="ctr"/>
            <a:r>
              <a:rPr lang="fr-FR" sz="3600" b="1" dirty="0">
                <a:solidFill>
                  <a:srgbClr val="0072CE"/>
                </a:solidFill>
                <a:latin typeface="Poppins Medium" panose="00000600000000000000" pitchFamily="2" charset="0"/>
                <a:cs typeface="Poppins Medium" panose="00000600000000000000" pitchFamily="2" charset="0"/>
              </a:rPr>
              <a:t>MERCI </a:t>
            </a:r>
            <a:r>
              <a:rPr lang="fr-FR" sz="3600" b="1" dirty="0">
                <a:solidFill>
                  <a:srgbClr val="F07817"/>
                </a:solidFill>
                <a:latin typeface="Poppins Medium" panose="00000600000000000000" pitchFamily="2" charset="0"/>
                <a:cs typeface="Poppins Medium" panose="00000600000000000000" pitchFamily="2" charset="0"/>
              </a:rPr>
              <a:t>DE</a:t>
            </a:r>
            <a:r>
              <a:rPr lang="fr-FR" sz="3600" b="1" dirty="0">
                <a:solidFill>
                  <a:srgbClr val="0072CE"/>
                </a:solidFill>
                <a:latin typeface="Poppins Medium" panose="00000600000000000000" pitchFamily="2" charset="0"/>
                <a:cs typeface="Poppins Medium" panose="00000600000000000000" pitchFamily="2" charset="0"/>
              </a:rPr>
              <a:t> L’ATTENTION</a:t>
            </a:r>
          </a:p>
        </p:txBody>
      </p:sp>
    </p:spTree>
    <p:extLst>
      <p:ext uri="{BB962C8B-B14F-4D97-AF65-F5344CB8AC3E}">
        <p14:creationId xmlns:p14="http://schemas.microsoft.com/office/powerpoint/2010/main" val="25578693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 calcmode="lin" valueType="num">
                                      <p:cBhvr>
                                        <p:cTn id="9" dur="2000" fill="hold"/>
                                        <p:tgtEl>
                                          <p:spTgt spid="3"/>
                                        </p:tgtEl>
                                        <p:attrNameLst>
                                          <p:attrName>style.rotation</p:attrName>
                                        </p:attrNameLst>
                                      </p:cBhvr>
                                      <p:tavLst>
                                        <p:tav tm="0">
                                          <p:val>
                                            <p:fltVal val="90"/>
                                          </p:val>
                                        </p:tav>
                                        <p:tav tm="100000">
                                          <p:val>
                                            <p:fltVal val="0"/>
                                          </p:val>
                                        </p:tav>
                                      </p:tavLst>
                                    </p:anim>
                                    <p:animEffect transition="in" filter="fade">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NBU TYPO">
      <a:majorFont>
        <a:latin typeface="Poppins Medium"/>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1347</TotalTime>
  <Words>1017</Words>
  <Application>Microsoft Macintosh PowerPoint</Application>
  <PresentationFormat>Grand écran</PresentationFormat>
  <Paragraphs>159</Paragraphs>
  <Slides>19</Slides>
  <Notes>0</Notes>
  <HiddenSlides>0</HiddenSlides>
  <MMClips>0</MMClips>
  <ScaleCrop>false</ScaleCrop>
  <HeadingPairs>
    <vt:vector size="6" baseType="variant">
      <vt:variant>
        <vt:lpstr>Polices utilisées</vt:lpstr>
      </vt:variant>
      <vt:variant>
        <vt:i4>10</vt:i4>
      </vt:variant>
      <vt:variant>
        <vt:lpstr>Thème</vt:lpstr>
      </vt:variant>
      <vt:variant>
        <vt:i4>2</vt:i4>
      </vt:variant>
      <vt:variant>
        <vt:lpstr>Titres des diapositives</vt:lpstr>
      </vt:variant>
      <vt:variant>
        <vt:i4>19</vt:i4>
      </vt:variant>
    </vt:vector>
  </HeadingPairs>
  <TitlesOfParts>
    <vt:vector size="31" baseType="lpstr">
      <vt:lpstr>Arial</vt:lpstr>
      <vt:lpstr>Calibri</vt:lpstr>
      <vt:lpstr>Calibri Light</vt:lpstr>
      <vt:lpstr>Poppins</vt:lpstr>
      <vt:lpstr>Poppins </vt:lpstr>
      <vt:lpstr>Poppins Light</vt:lpstr>
      <vt:lpstr>Poppins Medium</vt:lpstr>
      <vt:lpstr>Symbol</vt:lpstr>
      <vt:lpstr>Times New Roman</vt:lpstr>
      <vt:lpstr>Wingdings</vt:lpstr>
      <vt:lpstr>Thème Office</vt:lpstr>
      <vt:lpstr>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akoumigornbu@gmail.com</dc:creator>
  <cp:lastModifiedBy>pro</cp:lastModifiedBy>
  <cp:revision>68</cp:revision>
  <dcterms:created xsi:type="dcterms:W3CDTF">2024-03-27T15:43:45Z</dcterms:created>
  <dcterms:modified xsi:type="dcterms:W3CDTF">2026-07-30T11:15:53Z</dcterms:modified>
</cp:coreProperties>
</file>