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70" r:id="rId3"/>
    <p:sldId id="265" r:id="rId4"/>
    <p:sldId id="263" r:id="rId5"/>
    <p:sldId id="257" r:id="rId6"/>
    <p:sldId id="266" r:id="rId7"/>
    <p:sldId id="269" r:id="rId8"/>
    <p:sldId id="264" r:id="rId9"/>
    <p:sldId id="273" r:id="rId10"/>
    <p:sldId id="267" r:id="rId11"/>
    <p:sldId id="274" r:id="rId12"/>
    <p:sldId id="276" r:id="rId13"/>
    <p:sldId id="275" r:id="rId14"/>
    <p:sldId id="268" r:id="rId15"/>
    <p:sldId id="277" r:id="rId16"/>
    <p:sldId id="278" r:id="rId17"/>
    <p:sldId id="262" r:id="rId18"/>
    <p:sldId id="272"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7"/>
    <a:srgbClr val="2DA3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00" autoAdjust="0"/>
  </p:normalViewPr>
  <p:slideViewPr>
    <p:cSldViewPr snapToGrid="0">
      <p:cViewPr varScale="1">
        <p:scale>
          <a:sx n="70" d="100"/>
          <a:sy n="70" d="100"/>
        </p:scale>
        <p:origin x="702"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57BAC9-F1F0-4415-B31A-AF21B8891DD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BD69078-7234-4483-9255-EEE9ABE52D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79AB9ED-E4FE-46D5-A0A6-7322373A5374}"/>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3A51E8B9-5255-41E9-8C5B-244B962C270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0FA777D-7658-43C9-B94A-3EC5EBBCB66F}"/>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1219560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01A489-2B6C-442D-8489-4DECB3AC707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D631A77-69C1-4CB8-9A19-9A8BCFD5CE4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7E3B096-4E54-4823-83D7-7FCF95EF384C}"/>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AD1303A3-A58F-4523-BA64-2F4E44FF88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014EFC3-ED4B-4A84-828C-D1BFAA1D2078}"/>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91887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92C160-17B4-4632-82D4-1B3CCCBD5C0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6D96C7C-52D9-4477-BF7D-C7B0001F76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2F45099-1518-4734-83DF-4CE2B7DD9246}"/>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E0403222-B48E-4008-A831-A16B54A8EFA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BEB748D-47DD-49E2-8581-B7A0F41F096F}"/>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391399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4F505-D8F0-4869-8ABA-86D6382605A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7C3E31C-15D3-4F8F-BE1A-98D76E3484D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FD90D31-EA4E-46D4-888F-CF3C88C59D6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8C278B9-3244-437C-905C-4E1C782BC7A8}"/>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6" name="Espace réservé du pied de page 5">
            <a:extLst>
              <a:ext uri="{FF2B5EF4-FFF2-40B4-BE49-F238E27FC236}">
                <a16:creationId xmlns:a16="http://schemas.microsoft.com/office/drawing/2014/main" id="{DEEB9C04-6344-44BC-A379-342D69BE972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37B1720-9C01-45F5-AB6E-66B8505C6695}"/>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114646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F50157-52EA-4226-96EC-E319E7273BC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1535747-0ECC-4DBE-90E6-755A94DB6E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77B174D-CC3F-4D02-976D-74F395E523B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2450DB-BE8C-4CA5-8ECC-D5C0A2EE85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BC4153D-0363-4494-A836-B84ADFAD269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C26551E-0216-4A36-98B8-76EEAAA68CB6}"/>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8" name="Espace réservé du pied de page 7">
            <a:extLst>
              <a:ext uri="{FF2B5EF4-FFF2-40B4-BE49-F238E27FC236}">
                <a16:creationId xmlns:a16="http://schemas.microsoft.com/office/drawing/2014/main" id="{4B498DC4-8331-49E4-AC65-BF27AAE53EA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F5445B9-E7FC-41DB-A638-BD99FBAD8D1A}"/>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70579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D05B3-0E29-4DCD-9363-CAEBFBCD20A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C3E1AC2-919F-4699-B250-6AAE4718149E}"/>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4" name="Espace réservé du pied de page 3">
            <a:extLst>
              <a:ext uri="{FF2B5EF4-FFF2-40B4-BE49-F238E27FC236}">
                <a16:creationId xmlns:a16="http://schemas.microsoft.com/office/drawing/2014/main" id="{B87158EC-D888-4A63-BE50-5D10A00C9BB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0D875E5-4C10-40D8-9CEF-B0BEC86E8769}"/>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348980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AD3C8BB-F992-4412-82FF-F627A515A9CC}"/>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3" name="Espace réservé du pied de page 2">
            <a:extLst>
              <a:ext uri="{FF2B5EF4-FFF2-40B4-BE49-F238E27FC236}">
                <a16:creationId xmlns:a16="http://schemas.microsoft.com/office/drawing/2014/main" id="{CA6CCA2C-E52B-43C5-B616-95EE48B3F09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CA173B5-FADF-422B-8FE5-39E5BDFBC0C4}"/>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93594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6F66BA-9006-4A09-91A5-2A17BB8EC3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92721A1-C54F-4B5D-B1D8-0CB8946926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8010196-8533-44C0-961D-53BB806708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D5518F9-FD5A-4A48-949D-A2E3515823FD}"/>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6" name="Espace réservé du pied de page 5">
            <a:extLst>
              <a:ext uri="{FF2B5EF4-FFF2-40B4-BE49-F238E27FC236}">
                <a16:creationId xmlns:a16="http://schemas.microsoft.com/office/drawing/2014/main" id="{B432AA0D-FA0B-4B8A-963B-1B3BECCC4D1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9E167EE-96F7-407C-B615-7FE698254185}"/>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36888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2B6196-55E3-495D-868F-279CCB66541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35DD96D-2F3B-459E-8582-CEF24E1A89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AFFDBF-2C03-4BEE-9149-2C243BC0A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95DF6D3-439A-4D2E-91B2-86FB43CE35D1}"/>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6" name="Espace réservé du pied de page 5">
            <a:extLst>
              <a:ext uri="{FF2B5EF4-FFF2-40B4-BE49-F238E27FC236}">
                <a16:creationId xmlns:a16="http://schemas.microsoft.com/office/drawing/2014/main" id="{DAAA945A-6467-4218-A1B8-09EE46AD7F8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D0A0AD7-A358-44CD-8183-8E2801396318}"/>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159913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836992-FFB1-4572-AABE-FA28587AAC3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C4817D1-8B6F-4312-A792-A478DA5A386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FB58CA5-0973-4CB0-87FE-C7D194A0AD36}"/>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0A45CA99-29F1-4476-86DA-6B2BC2674B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D0D868-F211-40D4-AB15-AE8C3D3B7977}"/>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58542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E20C02F-C889-4098-91BE-7343139C035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C4E7027-2195-4008-9B23-8A7AAA48E37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C9B443-68BF-4D3E-B438-B0585A1D2563}"/>
              </a:ext>
            </a:extLst>
          </p:cNvPr>
          <p:cNvSpPr>
            <a:spLocks noGrp="1"/>
          </p:cNvSpPr>
          <p:nvPr>
            <p:ph type="dt" sz="half" idx="10"/>
          </p:nvPr>
        </p:nvSpPr>
        <p:spPr/>
        <p:txBody>
          <a:body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A6038B98-65BC-4B8C-96DD-4158257AE17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A13E6F-41E5-4EC9-86B4-28B6E7231BF6}"/>
              </a:ext>
            </a:extLst>
          </p:cNvPr>
          <p:cNvSpPr>
            <a:spLocks noGrp="1"/>
          </p:cNvSpPr>
          <p:nvPr>
            <p:ph type="sldNum" sz="quarter" idx="12"/>
          </p:nvPr>
        </p:nvSpPr>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624154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DEEACF-E7EF-4BD9-BC6B-0D0F766CAE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9C2E5B5-B3AE-47F9-9DFE-E403AB6CFB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6BE69AB-8D2B-4BCE-8799-3B7A710C96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47C655-570F-4CC0-BBB9-60737CB51142}" type="datetimeFigureOut">
              <a:rPr lang="fr-FR" smtClean="0"/>
              <a:t>27/12/2023</a:t>
            </a:fld>
            <a:endParaRPr lang="fr-FR"/>
          </a:p>
        </p:txBody>
      </p:sp>
      <p:sp>
        <p:nvSpPr>
          <p:cNvPr id="5" name="Espace réservé du pied de page 4">
            <a:extLst>
              <a:ext uri="{FF2B5EF4-FFF2-40B4-BE49-F238E27FC236}">
                <a16:creationId xmlns:a16="http://schemas.microsoft.com/office/drawing/2014/main" id="{0FF58369-8884-40AD-B7A4-5F65AE158D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291D1DF-10D6-4F3C-9309-2EA5C4C6E0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C94A7-7646-4661-B7A6-5A84BE9881D9}" type="slidenum">
              <a:rPr lang="fr-FR" smtClean="0"/>
              <a:t>‹N°›</a:t>
            </a:fld>
            <a:endParaRPr lang="fr-FR"/>
          </a:p>
        </p:txBody>
      </p:sp>
    </p:spTree>
    <p:extLst>
      <p:ext uri="{BB962C8B-B14F-4D97-AF65-F5344CB8AC3E}">
        <p14:creationId xmlns:p14="http://schemas.microsoft.com/office/powerpoint/2010/main" val="4221624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svg"/><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3.sv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sv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DED00A-F0AF-4BC5-B5F4-2835A75AC82F}"/>
              </a:ext>
            </a:extLst>
          </p:cNvPr>
          <p:cNvSpPr/>
          <p:nvPr/>
        </p:nvSpPr>
        <p:spPr>
          <a:xfrm>
            <a:off x="0" y="0"/>
            <a:ext cx="1219199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037E9011-9F34-F998-07EF-0C48129688F5}"/>
              </a:ext>
            </a:extLst>
          </p:cNvPr>
          <p:cNvSpPr txBox="1"/>
          <p:nvPr/>
        </p:nvSpPr>
        <p:spPr>
          <a:xfrm>
            <a:off x="10804124" y="6381511"/>
            <a:ext cx="1387874" cy="369332"/>
          </a:xfrm>
          <a:prstGeom prst="rect">
            <a:avLst/>
          </a:prstGeom>
          <a:noFill/>
        </p:spPr>
        <p:txBody>
          <a:bodyPr wrap="square" rtlCol="0">
            <a:spAutoFit/>
          </a:bodyPr>
          <a:lstStyle/>
          <a:p>
            <a:pPr algn="ctr"/>
            <a:r>
              <a:rPr lang="fr-FR" dirty="0">
                <a:solidFill>
                  <a:schemeClr val="bg1"/>
                </a:solidFill>
              </a:rPr>
              <a:t>2022-2023</a:t>
            </a:r>
          </a:p>
        </p:txBody>
      </p:sp>
      <p:grpSp>
        <p:nvGrpSpPr>
          <p:cNvPr id="11" name="Groupe 10">
            <a:extLst>
              <a:ext uri="{FF2B5EF4-FFF2-40B4-BE49-F238E27FC236}">
                <a16:creationId xmlns:a16="http://schemas.microsoft.com/office/drawing/2014/main" id="{F8CFA28A-9E61-4092-9F57-D2C016837BA9}"/>
              </a:ext>
            </a:extLst>
          </p:cNvPr>
          <p:cNvGrpSpPr/>
          <p:nvPr/>
        </p:nvGrpSpPr>
        <p:grpSpPr>
          <a:xfrm>
            <a:off x="2097578" y="2129203"/>
            <a:ext cx="7996844" cy="2599594"/>
            <a:chOff x="2097575" y="1839297"/>
            <a:chExt cx="7996844" cy="2599594"/>
          </a:xfrm>
        </p:grpSpPr>
        <p:sp>
          <p:nvSpPr>
            <p:cNvPr id="5" name="Rectangle : coins arrondis 4">
              <a:extLst>
                <a:ext uri="{FF2B5EF4-FFF2-40B4-BE49-F238E27FC236}">
                  <a16:creationId xmlns:a16="http://schemas.microsoft.com/office/drawing/2014/main" id="{509CF5AF-E692-4979-9EDE-A657A8CC7566}"/>
                </a:ext>
              </a:extLst>
            </p:cNvPr>
            <p:cNvSpPr/>
            <p:nvPr/>
          </p:nvSpPr>
          <p:spPr>
            <a:xfrm>
              <a:off x="2097575" y="1905692"/>
              <a:ext cx="7996844" cy="24668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extLst>
                <a:ext uri="{FF2B5EF4-FFF2-40B4-BE49-F238E27FC236}">
                  <a16:creationId xmlns:a16="http://schemas.microsoft.com/office/drawing/2014/main" id="{C7918B3B-5A16-46FA-B242-FF2ED9907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418" y="1839297"/>
              <a:ext cx="7757159" cy="2599594"/>
            </a:xfrm>
            <a:prstGeom prst="rect">
              <a:avLst/>
            </a:prstGeom>
          </p:spPr>
        </p:pic>
      </p:grpSp>
    </p:spTree>
    <p:extLst>
      <p:ext uri="{BB962C8B-B14F-4D97-AF65-F5344CB8AC3E}">
        <p14:creationId xmlns:p14="http://schemas.microsoft.com/office/powerpoint/2010/main" val="2052099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5394572" y="1560755"/>
            <a:ext cx="66974" cy="10317957"/>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8" name="ZoneTexte 7">
            <a:extLst>
              <a:ext uri="{FF2B5EF4-FFF2-40B4-BE49-F238E27FC236}">
                <a16:creationId xmlns:a16="http://schemas.microsoft.com/office/drawing/2014/main" id="{91C057BA-69A0-4C76-8C0B-C1275874E9DB}"/>
              </a:ext>
            </a:extLst>
          </p:cNvPr>
          <p:cNvSpPr txBox="1"/>
          <p:nvPr/>
        </p:nvSpPr>
        <p:spPr>
          <a:xfrm>
            <a:off x="1542143" y="875380"/>
            <a:ext cx="9749785" cy="584775"/>
          </a:xfrm>
          <a:prstGeom prst="rect">
            <a:avLst/>
          </a:prstGeom>
          <a:noFill/>
        </p:spPr>
        <p:txBody>
          <a:bodyPr wrap="none" rtlCol="0">
            <a:spAutoFit/>
          </a:bodyPr>
          <a:lstStyle/>
          <a:p>
            <a:r>
              <a:rPr lang="fr-FR" sz="3200" b="1" dirty="0">
                <a:latin typeface="Century Gothic" panose="020B0502020202020204" pitchFamily="34" charset="0"/>
              </a:rPr>
              <a:t>BILAN ANNUEL &amp; EN ROUTE VERS LA CROISSANCE</a:t>
            </a:r>
          </a:p>
        </p:txBody>
      </p:sp>
      <p:sp>
        <p:nvSpPr>
          <p:cNvPr id="11" name="ZoneTexte 10">
            <a:extLst>
              <a:ext uri="{FF2B5EF4-FFF2-40B4-BE49-F238E27FC236}">
                <a16:creationId xmlns:a16="http://schemas.microsoft.com/office/drawing/2014/main" id="{0E2F2742-CA22-475F-942D-CA4D24DAD90D}"/>
              </a:ext>
            </a:extLst>
          </p:cNvPr>
          <p:cNvSpPr txBox="1"/>
          <p:nvPr/>
        </p:nvSpPr>
        <p:spPr>
          <a:xfrm>
            <a:off x="10587039" y="6346179"/>
            <a:ext cx="1496676" cy="307777"/>
          </a:xfrm>
          <a:prstGeom prst="rect">
            <a:avLst/>
          </a:prstGeom>
          <a:noFill/>
          <a:ln w="12700">
            <a:noFill/>
          </a:ln>
        </p:spPr>
        <p:txBody>
          <a:bodyPr wrap="square" rtlCol="0">
            <a:spAutoFit/>
          </a:bodyPr>
          <a:lstStyle/>
          <a:p>
            <a:pPr algn="ctr"/>
            <a:r>
              <a:rPr lang="fr-FR" sz="1400" b="1" dirty="0">
                <a:solidFill>
                  <a:srgbClr val="2DA333"/>
                </a:solidFill>
                <a:latin typeface="Century Gothic" panose="020B0502020202020204" pitchFamily="34" charset="0"/>
              </a:rPr>
              <a:t>NBU TOGO</a:t>
            </a:r>
            <a:endParaRPr lang="fr-FR" sz="1600" dirty="0">
              <a:solidFill>
                <a:srgbClr val="2DA333"/>
              </a:solidFill>
              <a:latin typeface="Century Gothic" panose="020B0502020202020204" pitchFamily="34" charset="0"/>
            </a:endParaRPr>
          </a:p>
        </p:txBody>
      </p:sp>
      <p:pic>
        <p:nvPicPr>
          <p:cNvPr id="2" name="Image 1">
            <a:extLst>
              <a:ext uri="{FF2B5EF4-FFF2-40B4-BE49-F238E27FC236}">
                <a16:creationId xmlns:a16="http://schemas.microsoft.com/office/drawing/2014/main" id="{C4F7BF18-084F-3C70-89CF-8EF90A02B6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5511" y="1918123"/>
            <a:ext cx="8481527" cy="3970088"/>
          </a:xfrm>
          <a:prstGeom prst="rect">
            <a:avLst/>
          </a:prstGeom>
        </p:spPr>
      </p:pic>
    </p:spTree>
    <p:extLst>
      <p:ext uri="{BB962C8B-B14F-4D97-AF65-F5344CB8AC3E}">
        <p14:creationId xmlns:p14="http://schemas.microsoft.com/office/powerpoint/2010/main" val="277319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14288" y="5824288"/>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2" name="Image 1">
            <a:extLst>
              <a:ext uri="{FF2B5EF4-FFF2-40B4-BE49-F238E27FC236}">
                <a16:creationId xmlns:a16="http://schemas.microsoft.com/office/drawing/2014/main" id="{FC3866EF-E668-1A5A-7FD3-A22569D0FA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104" y="1013566"/>
            <a:ext cx="3135449" cy="5652783"/>
          </a:xfrm>
          <a:prstGeom prst="rect">
            <a:avLst/>
          </a:prstGeom>
        </p:spPr>
      </p:pic>
      <p:sp>
        <p:nvSpPr>
          <p:cNvPr id="3" name="Ellipse 2">
            <a:extLst>
              <a:ext uri="{FF2B5EF4-FFF2-40B4-BE49-F238E27FC236}">
                <a16:creationId xmlns:a16="http://schemas.microsoft.com/office/drawing/2014/main" id="{EE360B70-11F5-05ED-022C-BD4106171135}"/>
              </a:ext>
            </a:extLst>
          </p:cNvPr>
          <p:cNvSpPr/>
          <p:nvPr/>
        </p:nvSpPr>
        <p:spPr>
          <a:xfrm>
            <a:off x="6356764" y="282350"/>
            <a:ext cx="676453" cy="646332"/>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3200" dirty="0">
                <a:solidFill>
                  <a:schemeClr val="bg1">
                    <a:lumMod val="95000"/>
                  </a:schemeClr>
                </a:solidFill>
              </a:rPr>
              <a:t>A</a:t>
            </a:r>
            <a:endParaRPr lang="aa-ET" sz="3200" dirty="0">
              <a:solidFill>
                <a:schemeClr val="bg1">
                  <a:lumMod val="95000"/>
                </a:schemeClr>
              </a:solidFill>
            </a:endParaRPr>
          </a:p>
        </p:txBody>
      </p:sp>
      <p:sp>
        <p:nvSpPr>
          <p:cNvPr id="4" name="TextBox 22">
            <a:extLst>
              <a:ext uri="{FF2B5EF4-FFF2-40B4-BE49-F238E27FC236}">
                <a16:creationId xmlns:a16="http://schemas.microsoft.com/office/drawing/2014/main" id="{B28D6917-B763-C3F5-388D-02F567AC0F87}"/>
              </a:ext>
            </a:extLst>
          </p:cNvPr>
          <p:cNvSpPr txBox="1">
            <a:spLocks noChangeArrowheads="1"/>
          </p:cNvSpPr>
          <p:nvPr/>
        </p:nvSpPr>
        <p:spPr bwMode="auto">
          <a:xfrm>
            <a:off x="7674544" y="794230"/>
            <a:ext cx="40516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kumimoji="0" lang="fr-FR" altLang="en-US" sz="2000" b="1" i="0" u="none" strike="noStrike" kern="1200" cap="none" spc="0" normalizeH="0" baseline="0" dirty="0">
                <a:ln>
                  <a:noFill/>
                </a:ln>
                <a:solidFill>
                  <a:srgbClr val="002060"/>
                </a:solidFill>
                <a:effectLst/>
                <a:uLnTx/>
                <a:uFillTx/>
                <a:latin typeface="Eras Medium ITC" panose="020B0602030504020804" pitchFamily="34" charset="0"/>
              </a:rPr>
              <a:t>P</a:t>
            </a:r>
            <a:r>
              <a:rPr lang="fr-FR" altLang="en-US" sz="2000" b="1" dirty="0">
                <a:solidFill>
                  <a:srgbClr val="002060"/>
                </a:solidFill>
                <a:latin typeface="Eras Medium ITC" panose="020B0602030504020804" pitchFamily="34" charset="0"/>
              </a:rPr>
              <a:t>résentation de l’équipe NBU TG</a:t>
            </a:r>
            <a:r>
              <a:rPr lang="fr-FR" altLang="en-US" sz="1800" b="1" noProof="0" dirty="0">
                <a:solidFill>
                  <a:srgbClr val="002060"/>
                </a:solidFill>
                <a:latin typeface="Eras Medium ITC" panose="020B0602030504020804" pitchFamily="34" charset="0"/>
              </a:rPr>
              <a:t> </a:t>
            </a:r>
            <a:r>
              <a:rPr kumimoji="0" lang="fr-FR" altLang="en-US" sz="1800" b="1" i="0" u="none" strike="noStrike" kern="1200" cap="none" spc="0" normalizeH="0" baseline="0" noProof="0" dirty="0">
                <a:ln>
                  <a:noFill/>
                </a:ln>
                <a:solidFill>
                  <a:srgbClr val="002060"/>
                </a:solidFill>
                <a:effectLst/>
                <a:uLnTx/>
                <a:uFillTx/>
                <a:latin typeface="Eras Medium ITC" panose="020B0602030504020804" pitchFamily="34" charset="0"/>
              </a:rPr>
              <a:t> </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7" name="TextBox 22">
            <a:extLst>
              <a:ext uri="{FF2B5EF4-FFF2-40B4-BE49-F238E27FC236}">
                <a16:creationId xmlns:a16="http://schemas.microsoft.com/office/drawing/2014/main" id="{67D33AD4-35F4-C8DE-5252-A8ACC3F6F838}"/>
              </a:ext>
            </a:extLst>
          </p:cNvPr>
          <p:cNvSpPr txBox="1">
            <a:spLocks noChangeArrowheads="1"/>
          </p:cNvSpPr>
          <p:nvPr/>
        </p:nvSpPr>
        <p:spPr bwMode="auto">
          <a:xfrm>
            <a:off x="7033217" y="280988"/>
            <a:ext cx="278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400" b="1" noProof="0" dirty="0">
                <a:solidFill>
                  <a:srgbClr val="002060"/>
                </a:solidFill>
                <a:latin typeface="Eras Medium ITC" panose="020B0602030504020804" pitchFamily="34" charset="0"/>
              </a:rPr>
              <a:t>Bilan</a:t>
            </a:r>
            <a:r>
              <a:rPr lang="fr-FR" altLang="en-US" sz="3200" b="1" noProof="0" dirty="0">
                <a:solidFill>
                  <a:srgbClr val="002060"/>
                </a:solidFill>
                <a:latin typeface="Eras Medium ITC" panose="020B0602030504020804" pitchFamily="34" charset="0"/>
              </a:rPr>
              <a:t> </a:t>
            </a:r>
            <a:r>
              <a:rPr lang="fr-FR" altLang="en-US" sz="2400" b="1" noProof="0" dirty="0">
                <a:solidFill>
                  <a:srgbClr val="002060"/>
                </a:solidFill>
                <a:latin typeface="Eras Medium ITC" panose="020B0602030504020804" pitchFamily="34" charset="0"/>
              </a:rPr>
              <a:t>Annuel </a:t>
            </a:r>
            <a:r>
              <a:rPr kumimoji="0" lang="fr-FR" altLang="en-US" sz="2400" b="1" i="0" u="none" strike="noStrike" kern="1200" cap="none" spc="0" normalizeH="0" baseline="0" noProof="0" dirty="0">
                <a:ln>
                  <a:noFill/>
                </a:ln>
                <a:solidFill>
                  <a:srgbClr val="002060"/>
                </a:solidFill>
                <a:effectLst/>
                <a:uLnTx/>
                <a:uFillTx/>
                <a:latin typeface="Eras Medium ITC" panose="020B0602030504020804" pitchFamily="34" charset="0"/>
              </a:rPr>
              <a:t> </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8" name="Ellipse 7">
            <a:extLst>
              <a:ext uri="{FF2B5EF4-FFF2-40B4-BE49-F238E27FC236}">
                <a16:creationId xmlns:a16="http://schemas.microsoft.com/office/drawing/2014/main" id="{4788428A-BE59-F555-61E7-AB890046A30C}"/>
              </a:ext>
            </a:extLst>
          </p:cNvPr>
          <p:cNvSpPr/>
          <p:nvPr/>
        </p:nvSpPr>
        <p:spPr>
          <a:xfrm>
            <a:off x="7138323" y="927579"/>
            <a:ext cx="496323"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1</a:t>
            </a:r>
            <a:endParaRPr lang="aa-ET" sz="2400" dirty="0">
              <a:solidFill>
                <a:schemeClr val="bg1">
                  <a:lumMod val="95000"/>
                </a:schemeClr>
              </a:solidFill>
            </a:endParaRPr>
          </a:p>
        </p:txBody>
      </p:sp>
      <p:sp>
        <p:nvSpPr>
          <p:cNvPr id="9" name="Ellipse 8">
            <a:extLst>
              <a:ext uri="{FF2B5EF4-FFF2-40B4-BE49-F238E27FC236}">
                <a16:creationId xmlns:a16="http://schemas.microsoft.com/office/drawing/2014/main" id="{6B0BC5AE-3387-C711-2740-03649AF5DD1B}"/>
              </a:ext>
            </a:extLst>
          </p:cNvPr>
          <p:cNvSpPr/>
          <p:nvPr/>
        </p:nvSpPr>
        <p:spPr>
          <a:xfrm>
            <a:off x="7138323" y="1442116"/>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2</a:t>
            </a:r>
            <a:endParaRPr lang="aa-ET" sz="2400" dirty="0">
              <a:solidFill>
                <a:schemeClr val="bg1">
                  <a:lumMod val="95000"/>
                </a:schemeClr>
              </a:solidFill>
            </a:endParaRPr>
          </a:p>
        </p:txBody>
      </p:sp>
      <p:sp>
        <p:nvSpPr>
          <p:cNvPr id="10" name="Ellipse 9">
            <a:extLst>
              <a:ext uri="{FF2B5EF4-FFF2-40B4-BE49-F238E27FC236}">
                <a16:creationId xmlns:a16="http://schemas.microsoft.com/office/drawing/2014/main" id="{E18FBD5E-F5EF-ABCE-A491-1421CB1065AC}"/>
              </a:ext>
            </a:extLst>
          </p:cNvPr>
          <p:cNvSpPr/>
          <p:nvPr/>
        </p:nvSpPr>
        <p:spPr>
          <a:xfrm>
            <a:off x="7148525" y="1956286"/>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3</a:t>
            </a:r>
            <a:endParaRPr lang="aa-ET" sz="2400" dirty="0">
              <a:solidFill>
                <a:schemeClr val="bg1">
                  <a:lumMod val="95000"/>
                </a:schemeClr>
              </a:solidFill>
            </a:endParaRPr>
          </a:p>
        </p:txBody>
      </p:sp>
      <p:sp>
        <p:nvSpPr>
          <p:cNvPr id="11" name="TextBox 22">
            <a:extLst>
              <a:ext uri="{FF2B5EF4-FFF2-40B4-BE49-F238E27FC236}">
                <a16:creationId xmlns:a16="http://schemas.microsoft.com/office/drawing/2014/main" id="{4AAAFB07-ED83-54D5-CAC5-1B33927BDBE1}"/>
              </a:ext>
            </a:extLst>
          </p:cNvPr>
          <p:cNvSpPr txBox="1">
            <a:spLocks noChangeArrowheads="1"/>
          </p:cNvSpPr>
          <p:nvPr/>
        </p:nvSpPr>
        <p:spPr bwMode="auto">
          <a:xfrm>
            <a:off x="7687398" y="1346044"/>
            <a:ext cx="18902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000" b="1" noProof="0" dirty="0">
                <a:solidFill>
                  <a:srgbClr val="002060"/>
                </a:solidFill>
                <a:latin typeface="Eras Medium ITC" panose="020B0602030504020804" pitchFamily="34" charset="0"/>
              </a:rPr>
              <a:t>Contexte</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12" name="TextBox 22">
            <a:extLst>
              <a:ext uri="{FF2B5EF4-FFF2-40B4-BE49-F238E27FC236}">
                <a16:creationId xmlns:a16="http://schemas.microsoft.com/office/drawing/2014/main" id="{9AC58A26-5D41-EA50-36B9-62C3BEEE19D6}"/>
              </a:ext>
            </a:extLst>
          </p:cNvPr>
          <p:cNvSpPr txBox="1">
            <a:spLocks noChangeArrowheads="1"/>
          </p:cNvSpPr>
          <p:nvPr/>
        </p:nvSpPr>
        <p:spPr bwMode="auto">
          <a:xfrm>
            <a:off x="7674544" y="1864263"/>
            <a:ext cx="2580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000" b="1" noProof="0" dirty="0">
                <a:solidFill>
                  <a:srgbClr val="002060"/>
                </a:solidFill>
                <a:latin typeface="Eras Medium ITC" panose="020B0602030504020804" pitchFamily="34" charset="0"/>
              </a:rPr>
              <a:t>Analyse Diagnostic</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13" name="Ellipse 12">
            <a:extLst>
              <a:ext uri="{FF2B5EF4-FFF2-40B4-BE49-F238E27FC236}">
                <a16:creationId xmlns:a16="http://schemas.microsoft.com/office/drawing/2014/main" id="{AA84664B-216E-F679-0DA7-326B7032A17C}"/>
              </a:ext>
            </a:extLst>
          </p:cNvPr>
          <p:cNvSpPr/>
          <p:nvPr/>
        </p:nvSpPr>
        <p:spPr>
          <a:xfrm>
            <a:off x="6366852" y="2548398"/>
            <a:ext cx="705396" cy="660847"/>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3200" dirty="0">
                <a:solidFill>
                  <a:schemeClr val="bg1">
                    <a:lumMod val="95000"/>
                  </a:schemeClr>
                </a:solidFill>
              </a:rPr>
              <a:t>B</a:t>
            </a:r>
            <a:endParaRPr lang="aa-ET" sz="3200" dirty="0">
              <a:solidFill>
                <a:schemeClr val="bg1">
                  <a:lumMod val="95000"/>
                </a:schemeClr>
              </a:solidFill>
            </a:endParaRPr>
          </a:p>
        </p:txBody>
      </p:sp>
      <p:sp>
        <p:nvSpPr>
          <p:cNvPr id="14" name="Ellipse 13">
            <a:extLst>
              <a:ext uri="{FF2B5EF4-FFF2-40B4-BE49-F238E27FC236}">
                <a16:creationId xmlns:a16="http://schemas.microsoft.com/office/drawing/2014/main" id="{BD61A336-5369-43CE-8A3F-BF4C4490603C}"/>
              </a:ext>
            </a:extLst>
          </p:cNvPr>
          <p:cNvSpPr/>
          <p:nvPr/>
        </p:nvSpPr>
        <p:spPr>
          <a:xfrm>
            <a:off x="6483027" y="4401715"/>
            <a:ext cx="705396" cy="64704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3200" dirty="0">
                <a:solidFill>
                  <a:schemeClr val="bg1">
                    <a:lumMod val="95000"/>
                  </a:schemeClr>
                </a:solidFill>
              </a:rPr>
              <a:t>C</a:t>
            </a:r>
            <a:endParaRPr lang="aa-ET" sz="3200" dirty="0">
              <a:solidFill>
                <a:schemeClr val="bg1">
                  <a:lumMod val="95000"/>
                </a:schemeClr>
              </a:solidFill>
            </a:endParaRPr>
          </a:p>
        </p:txBody>
      </p:sp>
      <p:sp>
        <p:nvSpPr>
          <p:cNvPr id="15" name="TextBox 22">
            <a:extLst>
              <a:ext uri="{FF2B5EF4-FFF2-40B4-BE49-F238E27FC236}">
                <a16:creationId xmlns:a16="http://schemas.microsoft.com/office/drawing/2014/main" id="{D40B1427-FA3A-4F68-5BC5-06CE046286E4}"/>
              </a:ext>
            </a:extLst>
          </p:cNvPr>
          <p:cNvSpPr txBox="1">
            <a:spLocks noChangeArrowheads="1"/>
          </p:cNvSpPr>
          <p:nvPr/>
        </p:nvSpPr>
        <p:spPr bwMode="auto">
          <a:xfrm>
            <a:off x="7148525" y="2548398"/>
            <a:ext cx="278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kumimoji="0" lang="fr-FR" altLang="en-US" sz="2400" b="1" i="0" u="none" strike="noStrike" kern="1200" cap="none" spc="0" normalizeH="0" baseline="0" dirty="0">
                <a:ln>
                  <a:noFill/>
                </a:ln>
                <a:solidFill>
                  <a:srgbClr val="002060"/>
                </a:solidFill>
                <a:effectLst/>
                <a:uLnTx/>
                <a:uFillTx/>
                <a:latin typeface="Eras Medium ITC" panose="020B0602030504020804" pitchFamily="34" charset="0"/>
              </a:rPr>
              <a:t>Perspectives</a:t>
            </a:r>
            <a:r>
              <a:rPr lang="fr-FR" altLang="en-US" sz="2400" b="1" noProof="0" dirty="0">
                <a:solidFill>
                  <a:srgbClr val="002060"/>
                </a:solidFill>
                <a:latin typeface="Eras Medium ITC" panose="020B0602030504020804" pitchFamily="34" charset="0"/>
              </a:rPr>
              <a:t> </a:t>
            </a:r>
            <a:r>
              <a:rPr kumimoji="0" lang="fr-FR" altLang="en-US" sz="2400" b="1" i="0" u="none" strike="noStrike" kern="1200" cap="none" spc="0" normalizeH="0" baseline="0" noProof="0" dirty="0">
                <a:ln>
                  <a:noFill/>
                </a:ln>
                <a:solidFill>
                  <a:srgbClr val="002060"/>
                </a:solidFill>
                <a:effectLst/>
                <a:uLnTx/>
                <a:uFillTx/>
                <a:latin typeface="Eras Medium ITC" panose="020B0602030504020804" pitchFamily="34" charset="0"/>
              </a:rPr>
              <a:t> </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16" name="Ellipse 15">
            <a:extLst>
              <a:ext uri="{FF2B5EF4-FFF2-40B4-BE49-F238E27FC236}">
                <a16:creationId xmlns:a16="http://schemas.microsoft.com/office/drawing/2014/main" id="{03EBDC93-0986-52DA-D330-60E9D62CC617}"/>
              </a:ext>
            </a:extLst>
          </p:cNvPr>
          <p:cNvSpPr/>
          <p:nvPr/>
        </p:nvSpPr>
        <p:spPr>
          <a:xfrm>
            <a:off x="7244102" y="3310849"/>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1</a:t>
            </a:r>
            <a:endParaRPr lang="aa-ET" sz="2400" dirty="0">
              <a:solidFill>
                <a:schemeClr val="bg1">
                  <a:lumMod val="95000"/>
                </a:schemeClr>
              </a:solidFill>
            </a:endParaRPr>
          </a:p>
        </p:txBody>
      </p:sp>
      <p:sp>
        <p:nvSpPr>
          <p:cNvPr id="17" name="Ellipse 16">
            <a:extLst>
              <a:ext uri="{FF2B5EF4-FFF2-40B4-BE49-F238E27FC236}">
                <a16:creationId xmlns:a16="http://schemas.microsoft.com/office/drawing/2014/main" id="{45387AD9-F1AE-7097-57AF-CBFCADE602FB}"/>
              </a:ext>
            </a:extLst>
          </p:cNvPr>
          <p:cNvSpPr/>
          <p:nvPr/>
        </p:nvSpPr>
        <p:spPr>
          <a:xfrm>
            <a:off x="7244103" y="3853645"/>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2</a:t>
            </a:r>
            <a:endParaRPr lang="aa-ET" sz="2400" dirty="0">
              <a:solidFill>
                <a:schemeClr val="bg1">
                  <a:lumMod val="95000"/>
                </a:schemeClr>
              </a:solidFill>
            </a:endParaRPr>
          </a:p>
        </p:txBody>
      </p:sp>
      <p:sp>
        <p:nvSpPr>
          <p:cNvPr id="24" name="Ellipse 23">
            <a:extLst>
              <a:ext uri="{FF2B5EF4-FFF2-40B4-BE49-F238E27FC236}">
                <a16:creationId xmlns:a16="http://schemas.microsoft.com/office/drawing/2014/main" id="{A1916D17-62FB-D850-97B0-CEDD4D7F181D}"/>
              </a:ext>
            </a:extLst>
          </p:cNvPr>
          <p:cNvSpPr/>
          <p:nvPr/>
        </p:nvSpPr>
        <p:spPr>
          <a:xfrm>
            <a:off x="7188423" y="5230270"/>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1</a:t>
            </a:r>
            <a:endParaRPr lang="aa-ET" sz="2400" dirty="0">
              <a:solidFill>
                <a:schemeClr val="bg1">
                  <a:lumMod val="95000"/>
                </a:schemeClr>
              </a:solidFill>
            </a:endParaRPr>
          </a:p>
        </p:txBody>
      </p:sp>
      <p:sp>
        <p:nvSpPr>
          <p:cNvPr id="25" name="Ellipse 24">
            <a:extLst>
              <a:ext uri="{FF2B5EF4-FFF2-40B4-BE49-F238E27FC236}">
                <a16:creationId xmlns:a16="http://schemas.microsoft.com/office/drawing/2014/main" id="{393C4E53-5748-579B-58F8-8C97B1EF8009}"/>
              </a:ext>
            </a:extLst>
          </p:cNvPr>
          <p:cNvSpPr/>
          <p:nvPr/>
        </p:nvSpPr>
        <p:spPr>
          <a:xfrm>
            <a:off x="7225715" y="5777876"/>
            <a:ext cx="486121" cy="412509"/>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FR" sz="2400" dirty="0">
                <a:solidFill>
                  <a:schemeClr val="bg1">
                    <a:lumMod val="95000"/>
                  </a:schemeClr>
                </a:solidFill>
              </a:rPr>
              <a:t>2</a:t>
            </a:r>
            <a:endParaRPr lang="aa-ET" sz="2400" dirty="0">
              <a:solidFill>
                <a:schemeClr val="bg1">
                  <a:lumMod val="95000"/>
                </a:schemeClr>
              </a:solidFill>
            </a:endParaRPr>
          </a:p>
        </p:txBody>
      </p:sp>
      <p:sp>
        <p:nvSpPr>
          <p:cNvPr id="26" name="TextBox 22">
            <a:extLst>
              <a:ext uri="{FF2B5EF4-FFF2-40B4-BE49-F238E27FC236}">
                <a16:creationId xmlns:a16="http://schemas.microsoft.com/office/drawing/2014/main" id="{78C1161A-A85D-3EC2-79F1-47CD0C50275F}"/>
              </a:ext>
            </a:extLst>
          </p:cNvPr>
          <p:cNvSpPr txBox="1">
            <a:spLocks noChangeArrowheads="1"/>
          </p:cNvSpPr>
          <p:nvPr/>
        </p:nvSpPr>
        <p:spPr bwMode="auto">
          <a:xfrm>
            <a:off x="7730224" y="3187991"/>
            <a:ext cx="2580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lang="fr-FR" altLang="en-US" sz="3200" b="1" dirty="0">
                <a:solidFill>
                  <a:srgbClr val="002060"/>
                </a:solidFill>
                <a:latin typeface="Eras Medium ITC" panose="020B0602030504020804" pitchFamily="34" charset="0"/>
              </a:rPr>
              <a:t> </a:t>
            </a:r>
            <a:r>
              <a:rPr lang="fr-FR" altLang="en-US" sz="2000" b="1" dirty="0">
                <a:solidFill>
                  <a:srgbClr val="002060"/>
                </a:solidFill>
                <a:latin typeface="Eras Medium ITC" panose="020B0602030504020804" pitchFamily="34" charset="0"/>
              </a:rPr>
              <a:t>Objectifs</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27" name="TextBox 22">
            <a:extLst>
              <a:ext uri="{FF2B5EF4-FFF2-40B4-BE49-F238E27FC236}">
                <a16:creationId xmlns:a16="http://schemas.microsoft.com/office/drawing/2014/main" id="{281FDB7F-7945-D4E0-05FB-94DA782569D1}"/>
              </a:ext>
            </a:extLst>
          </p:cNvPr>
          <p:cNvSpPr txBox="1">
            <a:spLocks noChangeArrowheads="1"/>
          </p:cNvSpPr>
          <p:nvPr/>
        </p:nvSpPr>
        <p:spPr bwMode="auto">
          <a:xfrm>
            <a:off x="7730224" y="3724393"/>
            <a:ext cx="2580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000" b="1" noProof="0" dirty="0">
                <a:solidFill>
                  <a:srgbClr val="002060"/>
                </a:solidFill>
                <a:latin typeface="Eras Medium ITC" panose="020B0602030504020804" pitchFamily="34" charset="0"/>
              </a:rPr>
              <a:t>Segmentation</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28" name="TextBox 22">
            <a:extLst>
              <a:ext uri="{FF2B5EF4-FFF2-40B4-BE49-F238E27FC236}">
                <a16:creationId xmlns:a16="http://schemas.microsoft.com/office/drawing/2014/main" id="{D60A7720-C8E6-D19E-201E-88DC2AC22B9A}"/>
              </a:ext>
            </a:extLst>
          </p:cNvPr>
          <p:cNvSpPr txBox="1">
            <a:spLocks noChangeArrowheads="1"/>
          </p:cNvSpPr>
          <p:nvPr/>
        </p:nvSpPr>
        <p:spPr bwMode="auto">
          <a:xfrm>
            <a:off x="7826861" y="5101016"/>
            <a:ext cx="2580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000" b="1" noProof="0" dirty="0">
                <a:solidFill>
                  <a:srgbClr val="002060"/>
                </a:solidFill>
                <a:latin typeface="Eras Medium ITC" panose="020B0602030504020804" pitchFamily="34" charset="0"/>
              </a:rPr>
              <a:t>Axes Stratégiques</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29" name="TextBox 22">
            <a:extLst>
              <a:ext uri="{FF2B5EF4-FFF2-40B4-BE49-F238E27FC236}">
                <a16:creationId xmlns:a16="http://schemas.microsoft.com/office/drawing/2014/main" id="{25486722-5324-5DF1-1F60-0F210DF7984F}"/>
              </a:ext>
            </a:extLst>
          </p:cNvPr>
          <p:cNvSpPr txBox="1">
            <a:spLocks noChangeArrowheads="1"/>
          </p:cNvSpPr>
          <p:nvPr/>
        </p:nvSpPr>
        <p:spPr bwMode="auto">
          <a:xfrm>
            <a:off x="7826860" y="5581358"/>
            <a:ext cx="2580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000" b="1" noProof="0" dirty="0">
                <a:solidFill>
                  <a:srgbClr val="002060"/>
                </a:solidFill>
                <a:latin typeface="Eras Medium ITC" panose="020B0602030504020804" pitchFamily="34" charset="0"/>
              </a:rPr>
              <a:t>Plan d’actions</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
        <p:nvSpPr>
          <p:cNvPr id="30" name="TextBox 22">
            <a:extLst>
              <a:ext uri="{FF2B5EF4-FFF2-40B4-BE49-F238E27FC236}">
                <a16:creationId xmlns:a16="http://schemas.microsoft.com/office/drawing/2014/main" id="{1763E214-ED48-83A2-7846-5B556350827C}"/>
              </a:ext>
            </a:extLst>
          </p:cNvPr>
          <p:cNvSpPr txBox="1">
            <a:spLocks noChangeArrowheads="1"/>
          </p:cNvSpPr>
          <p:nvPr/>
        </p:nvSpPr>
        <p:spPr bwMode="auto">
          <a:xfrm>
            <a:off x="7188423" y="4417769"/>
            <a:ext cx="40516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Open Sans" panose="020B06060305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Open Sans" panose="020B06060305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Open Sans" panose="020B0606030504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panose="020B0606030504020204" pitchFamily="34" charset="0"/>
              </a:defRPr>
            </a:lvl9pPr>
          </a:lstStyle>
          <a:p>
            <a:pPr lvl="0" fontAlgn="base">
              <a:lnSpc>
                <a:spcPct val="100000"/>
              </a:lnSpc>
              <a:spcBef>
                <a:spcPct val="0"/>
              </a:spcBef>
              <a:spcAft>
                <a:spcPct val="0"/>
              </a:spcAft>
              <a:buNone/>
              <a:defRPr/>
            </a:pPr>
            <a:r>
              <a:rPr kumimoji="0" lang="fr-FR" altLang="en-US" sz="3200" b="1" i="0" u="none" strike="noStrike" kern="1200" cap="none" spc="0" normalizeH="0" baseline="0" noProof="0" dirty="0">
                <a:ln>
                  <a:noFill/>
                </a:ln>
                <a:solidFill>
                  <a:srgbClr val="002060"/>
                </a:solidFill>
                <a:effectLst/>
                <a:uLnTx/>
                <a:uFillTx/>
                <a:latin typeface="Eras Medium ITC" panose="020B0602030504020804" pitchFamily="34" charset="0"/>
              </a:rPr>
              <a:t> </a:t>
            </a:r>
            <a:r>
              <a:rPr lang="fr-FR" altLang="en-US" sz="2400" b="1" noProof="0" dirty="0">
                <a:solidFill>
                  <a:srgbClr val="002060"/>
                </a:solidFill>
                <a:latin typeface="Eras Medium ITC" panose="020B0602030504020804" pitchFamily="34" charset="0"/>
              </a:rPr>
              <a:t>En Route pou</a:t>
            </a:r>
            <a:r>
              <a:rPr lang="fr-FR" altLang="en-US" sz="2400" b="1" dirty="0">
                <a:solidFill>
                  <a:srgbClr val="002060"/>
                </a:solidFill>
                <a:latin typeface="Eras Medium ITC" panose="020B0602030504020804" pitchFamily="34" charset="0"/>
              </a:rPr>
              <a:t>r la croissance </a:t>
            </a:r>
            <a:r>
              <a:rPr lang="fr-FR" altLang="en-US" sz="2400" b="1" noProof="0" dirty="0">
                <a:solidFill>
                  <a:srgbClr val="002060"/>
                </a:solidFill>
                <a:latin typeface="Eras Medium ITC" panose="020B0602030504020804" pitchFamily="34" charset="0"/>
              </a:rPr>
              <a:t> </a:t>
            </a:r>
            <a:r>
              <a:rPr kumimoji="0" lang="fr-FR" altLang="en-US" sz="2400" b="1" i="0" u="none" strike="noStrike" kern="1200" cap="none" spc="0" normalizeH="0" baseline="0" noProof="0" dirty="0">
                <a:ln>
                  <a:noFill/>
                </a:ln>
                <a:solidFill>
                  <a:srgbClr val="002060"/>
                </a:solidFill>
                <a:effectLst/>
                <a:uLnTx/>
                <a:uFillTx/>
                <a:latin typeface="Eras Medium ITC" panose="020B0602030504020804" pitchFamily="34" charset="0"/>
              </a:rPr>
              <a:t> </a:t>
            </a:r>
            <a:endParaRPr kumimoji="0" lang="en-US" altLang="en-US" sz="3200" b="1" i="0" u="none" strike="noStrike" kern="1200" cap="none" spc="0" normalizeH="0" baseline="0" noProof="0" dirty="0">
              <a:ln>
                <a:noFill/>
              </a:ln>
              <a:solidFill>
                <a:srgbClr val="002060"/>
              </a:solidFill>
              <a:effectLst/>
              <a:uLnTx/>
              <a:uFillTx/>
              <a:latin typeface="Eras Medium ITC" panose="020B0602030504020804" pitchFamily="34" charset="0"/>
            </a:endParaRPr>
          </a:p>
        </p:txBody>
      </p:sp>
    </p:spTree>
    <p:extLst>
      <p:ext uri="{BB962C8B-B14F-4D97-AF65-F5344CB8AC3E}">
        <p14:creationId xmlns:p14="http://schemas.microsoft.com/office/powerpoint/2010/main" val="3736429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8" name="ZoneTexte 7">
            <a:extLst>
              <a:ext uri="{FF2B5EF4-FFF2-40B4-BE49-F238E27FC236}">
                <a16:creationId xmlns:a16="http://schemas.microsoft.com/office/drawing/2014/main" id="{11F2CD60-469D-4220-BB7C-4A0473C830A8}"/>
              </a:ext>
            </a:extLst>
          </p:cNvPr>
          <p:cNvSpPr txBox="1"/>
          <p:nvPr/>
        </p:nvSpPr>
        <p:spPr>
          <a:xfrm>
            <a:off x="4083269" y="2872353"/>
            <a:ext cx="3664786" cy="769441"/>
          </a:xfrm>
          <a:prstGeom prst="rect">
            <a:avLst/>
          </a:prstGeom>
          <a:noFill/>
        </p:spPr>
        <p:txBody>
          <a:bodyPr wrap="none" rtlCol="0">
            <a:spAutoFit/>
          </a:bodyPr>
          <a:lstStyle/>
          <a:p>
            <a:r>
              <a:rPr lang="fr-FR" sz="4400" b="1" dirty="0">
                <a:latin typeface="Century Gothic" panose="020B0502020202020204" pitchFamily="34" charset="0"/>
              </a:rPr>
              <a:t>Bilan annuel</a:t>
            </a:r>
          </a:p>
        </p:txBody>
      </p:sp>
    </p:spTree>
    <p:extLst>
      <p:ext uri="{BB962C8B-B14F-4D97-AF65-F5344CB8AC3E}">
        <p14:creationId xmlns:p14="http://schemas.microsoft.com/office/powerpoint/2010/main" val="4233435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26" name="ZoneTexte 25">
            <a:extLst>
              <a:ext uri="{FF2B5EF4-FFF2-40B4-BE49-F238E27FC236}">
                <a16:creationId xmlns:a16="http://schemas.microsoft.com/office/drawing/2014/main" id="{6E81D7A7-9A8E-41FB-9AB6-431D7F4F8EDE}"/>
              </a:ext>
            </a:extLst>
          </p:cNvPr>
          <p:cNvSpPr txBox="1"/>
          <p:nvPr/>
        </p:nvSpPr>
        <p:spPr>
          <a:xfrm>
            <a:off x="1783244" y="1529435"/>
            <a:ext cx="6625041" cy="126188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fr-FR" sz="2000" b="1" u="sng" dirty="0">
                <a:latin typeface="Century Gothic" panose="020B0502020202020204" pitchFamily="34" charset="0"/>
              </a:rPr>
              <a:t>Essey </a:t>
            </a:r>
            <a:r>
              <a:rPr lang="fr-FR" sz="2000" b="1" u="sng" dirty="0" err="1">
                <a:latin typeface="Century Gothic" panose="020B0502020202020204" pitchFamily="34" charset="0"/>
              </a:rPr>
              <a:t>Komlan</a:t>
            </a:r>
            <a:r>
              <a:rPr lang="fr-FR" sz="2000" b="1" u="sng" dirty="0">
                <a:latin typeface="Century Gothic" panose="020B0502020202020204" pitchFamily="34" charset="0"/>
              </a:rPr>
              <a:t> FREITAS</a:t>
            </a:r>
            <a:r>
              <a:rPr lang="fr-FR" sz="2000" b="1" dirty="0">
                <a:latin typeface="Century Gothic" panose="020B0502020202020204" pitchFamily="34" charset="0"/>
              </a:rPr>
              <a:t>: Country Manager NBU Togo</a:t>
            </a:r>
          </a:p>
          <a:p>
            <a:r>
              <a:rPr lang="fr-FR" sz="1400" i="1" dirty="0">
                <a:latin typeface="Century Gothic" panose="020B0502020202020204" pitchFamily="34" charset="0"/>
              </a:rPr>
              <a:t>Joue également le rôle de Responsable Commercial chargé de développer le business au Togo à travers le recrutement des clients. Il doit assurer également un cadre de travail agréable et conviviale à ses collaborateurs calqué sur l’esprit </a:t>
            </a:r>
            <a:r>
              <a:rPr lang="fr-FR" sz="1400" i="1" dirty="0" err="1">
                <a:latin typeface="Century Gothic" panose="020B0502020202020204" pitchFamily="34" charset="0"/>
              </a:rPr>
              <a:t>NetByUs</a:t>
            </a:r>
            <a:endParaRPr lang="fr-FR" sz="1400" i="1" dirty="0">
              <a:latin typeface="Century Gothic" panose="020B0502020202020204" pitchFamily="34" charset="0"/>
            </a:endParaRPr>
          </a:p>
        </p:txBody>
      </p:sp>
      <p:sp>
        <p:nvSpPr>
          <p:cNvPr id="2" name="ZoneTexte 1">
            <a:extLst>
              <a:ext uri="{FF2B5EF4-FFF2-40B4-BE49-F238E27FC236}">
                <a16:creationId xmlns:a16="http://schemas.microsoft.com/office/drawing/2014/main" id="{DD3589D0-ABC9-D624-3E6B-2FEC8ED885E3}"/>
              </a:ext>
            </a:extLst>
          </p:cNvPr>
          <p:cNvSpPr txBox="1"/>
          <p:nvPr/>
        </p:nvSpPr>
        <p:spPr>
          <a:xfrm>
            <a:off x="1783243" y="417873"/>
            <a:ext cx="9347808" cy="707886"/>
          </a:xfrm>
          <a:prstGeom prst="rect">
            <a:avLst/>
          </a:prstGeom>
          <a:noFill/>
        </p:spPr>
        <p:txBody>
          <a:bodyPr wrap="square" rtlCol="0">
            <a:spAutoFit/>
          </a:bodyPr>
          <a:lstStyle/>
          <a:p>
            <a:r>
              <a:rPr lang="fr-FR" sz="4000" b="1" dirty="0">
                <a:latin typeface="Century Gothic" panose="020B0502020202020204" pitchFamily="34" charset="0"/>
              </a:rPr>
              <a:t>Présentation des membres d’équipes</a:t>
            </a:r>
          </a:p>
        </p:txBody>
      </p:sp>
      <p:sp>
        <p:nvSpPr>
          <p:cNvPr id="3" name="ZoneTexte 2">
            <a:extLst>
              <a:ext uri="{FF2B5EF4-FFF2-40B4-BE49-F238E27FC236}">
                <a16:creationId xmlns:a16="http://schemas.microsoft.com/office/drawing/2014/main" id="{5188D41E-FA82-7C15-0E3F-06C4FA7F21C2}"/>
              </a:ext>
            </a:extLst>
          </p:cNvPr>
          <p:cNvSpPr txBox="1"/>
          <p:nvPr/>
        </p:nvSpPr>
        <p:spPr>
          <a:xfrm>
            <a:off x="1783243" y="2962394"/>
            <a:ext cx="6625041" cy="126188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fr-FR" sz="2000" b="1" u="sng" dirty="0">
                <a:latin typeface="Century Gothic" panose="020B0502020202020204" pitchFamily="34" charset="0"/>
              </a:rPr>
              <a:t>Béatrice AWUVE</a:t>
            </a:r>
            <a:r>
              <a:rPr lang="fr-FR" sz="2000" b="1" dirty="0">
                <a:latin typeface="Century Gothic" panose="020B0502020202020204" pitchFamily="34" charset="0"/>
              </a:rPr>
              <a:t>: Assistante CEO &amp; Com</a:t>
            </a:r>
          </a:p>
          <a:p>
            <a:r>
              <a:rPr lang="fr-FR" sz="1400" i="1" dirty="0">
                <a:latin typeface="Century Gothic" panose="020B0502020202020204" pitchFamily="34" charset="0"/>
              </a:rPr>
              <a:t>Elle organise l’agenda du CEO en ordonnant et en planifiant les RDV de ce dernier. Elle assiste au besoin aux RDV de ce dernier avec les partenaires. En outre elle est le relais du R. Com &amp; </a:t>
            </a:r>
            <a:r>
              <a:rPr lang="fr-FR" sz="1400" i="1" dirty="0" err="1">
                <a:latin typeface="Century Gothic" panose="020B0502020202020204" pitchFamily="34" charset="0"/>
              </a:rPr>
              <a:t>Maktg</a:t>
            </a:r>
            <a:r>
              <a:rPr lang="fr-FR" sz="1400" i="1" dirty="0">
                <a:latin typeface="Century Gothic" panose="020B0502020202020204" pitchFamily="34" charset="0"/>
              </a:rPr>
              <a:t> au Togo en implémentant la stratégie adoptée par le Groupe sur le plan national</a:t>
            </a:r>
          </a:p>
        </p:txBody>
      </p:sp>
      <p:sp>
        <p:nvSpPr>
          <p:cNvPr id="4" name="ZoneTexte 3">
            <a:extLst>
              <a:ext uri="{FF2B5EF4-FFF2-40B4-BE49-F238E27FC236}">
                <a16:creationId xmlns:a16="http://schemas.microsoft.com/office/drawing/2014/main" id="{708C5EE8-83EF-2E5F-8BD2-5423796044FE}"/>
              </a:ext>
            </a:extLst>
          </p:cNvPr>
          <p:cNvSpPr txBox="1"/>
          <p:nvPr/>
        </p:nvSpPr>
        <p:spPr>
          <a:xfrm>
            <a:off x="1783243" y="4436171"/>
            <a:ext cx="6625041" cy="126188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fr-FR" sz="2000" b="1" u="sng" dirty="0">
                <a:latin typeface="Century Gothic" panose="020B0502020202020204" pitchFamily="34" charset="0"/>
              </a:rPr>
              <a:t>Bienvenue ALAI</a:t>
            </a:r>
            <a:r>
              <a:rPr lang="fr-FR" sz="2000" b="1" dirty="0">
                <a:latin typeface="Century Gothic" panose="020B0502020202020204" pitchFamily="34" charset="0"/>
              </a:rPr>
              <a:t>: Assistante Administrative</a:t>
            </a:r>
          </a:p>
          <a:p>
            <a:r>
              <a:rPr lang="fr-FR" sz="1400" i="1" dirty="0">
                <a:latin typeface="Century Gothic" panose="020B0502020202020204" pitchFamily="34" charset="0"/>
              </a:rPr>
              <a:t>Elle facilite la </a:t>
            </a:r>
            <a:r>
              <a:rPr lang="fr-FR" sz="1400" i="1" dirty="0" err="1">
                <a:latin typeface="Century Gothic" panose="020B0502020202020204" pitchFamily="34" charset="0"/>
              </a:rPr>
              <a:t>gestiion</a:t>
            </a:r>
            <a:r>
              <a:rPr lang="fr-FR" sz="1400" i="1" dirty="0">
                <a:latin typeface="Century Gothic" panose="020B0502020202020204" pitchFamily="34" charset="0"/>
              </a:rPr>
              <a:t> administrative du Responsable en organisant les dossiers liés au personnel et aux partenaires. Elle aide les nouveaux collaborateurs à bien s’intégrer, et gère la partie opérationnelle « du cadre de travail agréable et conviviale » de ses collègues.</a:t>
            </a:r>
          </a:p>
        </p:txBody>
      </p:sp>
      <p:pic>
        <p:nvPicPr>
          <p:cNvPr id="7" name="Image 6">
            <a:extLst>
              <a:ext uri="{FF2B5EF4-FFF2-40B4-BE49-F238E27FC236}">
                <a16:creationId xmlns:a16="http://schemas.microsoft.com/office/drawing/2014/main" id="{94E31B43-E5B1-BA50-9774-7C1819AE54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20744" y="1529434"/>
            <a:ext cx="1590729" cy="1301727"/>
          </a:xfrm>
          <a:prstGeom prst="rect">
            <a:avLst/>
          </a:prstGeom>
        </p:spPr>
      </p:pic>
      <p:pic>
        <p:nvPicPr>
          <p:cNvPr id="9" name="Image 8">
            <a:extLst>
              <a:ext uri="{FF2B5EF4-FFF2-40B4-BE49-F238E27FC236}">
                <a16:creationId xmlns:a16="http://schemas.microsoft.com/office/drawing/2014/main" id="{573C81BD-6832-00F6-211C-0D2A3D3B39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20744" y="2962393"/>
            <a:ext cx="1646394" cy="1301727"/>
          </a:xfrm>
          <a:prstGeom prst="rect">
            <a:avLst/>
          </a:prstGeom>
        </p:spPr>
      </p:pic>
      <p:pic>
        <p:nvPicPr>
          <p:cNvPr id="11" name="Image 10">
            <a:extLst>
              <a:ext uri="{FF2B5EF4-FFF2-40B4-BE49-F238E27FC236}">
                <a16:creationId xmlns:a16="http://schemas.microsoft.com/office/drawing/2014/main" id="{DF8F5335-DAA2-6E52-5D00-D259AE734C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77448" y="4436170"/>
            <a:ext cx="1677320" cy="1301727"/>
          </a:xfrm>
          <a:prstGeom prst="rect">
            <a:avLst/>
          </a:prstGeom>
        </p:spPr>
      </p:pic>
    </p:spTree>
    <p:extLst>
      <p:ext uri="{BB962C8B-B14F-4D97-AF65-F5344CB8AC3E}">
        <p14:creationId xmlns:p14="http://schemas.microsoft.com/office/powerpoint/2010/main" val="414020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2" name="ZoneTexte 1">
            <a:extLst>
              <a:ext uri="{FF2B5EF4-FFF2-40B4-BE49-F238E27FC236}">
                <a16:creationId xmlns:a16="http://schemas.microsoft.com/office/drawing/2014/main" id="{B27E070F-ACD9-3F74-64CC-B90565D755AC}"/>
              </a:ext>
            </a:extLst>
          </p:cNvPr>
          <p:cNvSpPr txBox="1"/>
          <p:nvPr/>
        </p:nvSpPr>
        <p:spPr>
          <a:xfrm>
            <a:off x="584144" y="1479245"/>
            <a:ext cx="7073780" cy="5112654"/>
          </a:xfrm>
          <a:prstGeom prst="rect">
            <a:avLst/>
          </a:prstGeom>
        </p:spPr>
        <p:txBody>
          <a:bodyPr vert="horz" lIns="91440" tIns="45720" rIns="91440" bIns="45720" rtlCol="0" anchor="ctr">
            <a:normAutofit fontScale="85000" lnSpcReduction="10000"/>
          </a:bodyPr>
          <a:lstStyle/>
          <a:p>
            <a:pPr>
              <a:lnSpc>
                <a:spcPct val="90000"/>
              </a:lnSpc>
              <a:spcAft>
                <a:spcPts val="600"/>
              </a:spcAft>
              <a:buClr>
                <a:schemeClr val="accent1">
                  <a:lumMod val="75000"/>
                </a:schemeClr>
              </a:buClr>
              <a:buSzPct val="85000"/>
            </a:pPr>
            <a:endParaRPr lang="en-US" sz="1100" b="1" dirty="0">
              <a:solidFill>
                <a:schemeClr val="accent1"/>
              </a:solidFill>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NBU TG bureau essentiellement commercial du Groupe, 6 mois d’existence avec un effectif à date de 3 employés</a:t>
            </a:r>
          </a:p>
          <a:p>
            <a:pPr>
              <a:lnSpc>
                <a:spcPct val="90000"/>
              </a:lnSpc>
              <a:spcAft>
                <a:spcPts val="600"/>
              </a:spcAft>
              <a:buClr>
                <a:schemeClr val="accent1">
                  <a:lumMod val="75000"/>
                </a:schemeClr>
              </a:buClr>
              <a:buSzPct val="85000"/>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Nouveau sur le marché togolais des services numériques, avec 3 produits (K’shop mini, infra et kôbô) proposés sur le dernier semestre </a:t>
            </a:r>
          </a:p>
          <a:p>
            <a:pPr>
              <a:lnSpc>
                <a:spcPct val="90000"/>
              </a:lnSpc>
              <a:spcAft>
                <a:spcPts val="600"/>
              </a:spcAft>
              <a:buClr>
                <a:schemeClr val="accent1">
                  <a:lumMod val="75000"/>
                </a:schemeClr>
              </a:buClr>
              <a:buSzPct val="85000"/>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Le marché du digital a réalisé 608 Mios € en 2019 (source MENTD)</a:t>
            </a:r>
          </a:p>
          <a:p>
            <a:pPr indent="-182880">
              <a:lnSpc>
                <a:spcPct val="90000"/>
              </a:lnSpc>
              <a:spcAft>
                <a:spcPts val="600"/>
              </a:spcAft>
              <a:buClr>
                <a:schemeClr val="accent1">
                  <a:lumMod val="75000"/>
                </a:schemeClr>
              </a:buClr>
              <a:buSzPct val="85000"/>
              <a:buFont typeface="Wingdings" pitchFamily="2" charset="2"/>
              <a:buChar char="§"/>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Le taux de pénétration internet mobile est de 75% en 2022 (sce:MENTD)</a:t>
            </a:r>
          </a:p>
          <a:p>
            <a:pPr indent="-182880">
              <a:lnSpc>
                <a:spcPct val="90000"/>
              </a:lnSpc>
              <a:spcAft>
                <a:spcPts val="600"/>
              </a:spcAft>
              <a:buClr>
                <a:schemeClr val="accent1">
                  <a:lumMod val="75000"/>
                </a:schemeClr>
              </a:buClr>
              <a:buSzPct val="85000"/>
              <a:buFont typeface="Wingdings" pitchFamily="2" charset="2"/>
              <a:buChar char="§"/>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Présence sur le marché des start-up et quelques entreprises confirmées ( ICS Sarl, Hi Tech, NTCI, Café Informatique, CAGECFI)</a:t>
            </a:r>
          </a:p>
          <a:p>
            <a:pPr>
              <a:lnSpc>
                <a:spcPct val="90000"/>
              </a:lnSpc>
              <a:spcAft>
                <a:spcPts val="600"/>
              </a:spcAft>
              <a:buClr>
                <a:schemeClr val="accent1">
                  <a:lumMod val="75000"/>
                </a:schemeClr>
              </a:buClr>
              <a:buSzPct val="85000"/>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E-Commerce, le Big Data, l’hébergement sécurisé des infrastructures sont les secteurs les moins dévéloppés, </a:t>
            </a:r>
          </a:p>
          <a:p>
            <a:pPr indent="-182880">
              <a:lnSpc>
                <a:spcPct val="90000"/>
              </a:lnSpc>
              <a:spcAft>
                <a:spcPts val="600"/>
              </a:spcAft>
              <a:buClr>
                <a:schemeClr val="accent1">
                  <a:lumMod val="75000"/>
                </a:schemeClr>
              </a:buClr>
              <a:buSzPct val="85000"/>
              <a:buFont typeface="Wingdings" pitchFamily="2" charset="2"/>
              <a:buChar char="§"/>
            </a:pPr>
            <a:endParaRPr lang="en-US" sz="1900" dirty="0">
              <a:latin typeface="Century Gothic" panose="020B0502020202020204" pitchFamily="34" charset="0"/>
            </a:endParaRPr>
          </a:p>
          <a:p>
            <a:pPr marL="102870" indent="-285750">
              <a:lnSpc>
                <a:spcPct val="90000"/>
              </a:lnSpc>
              <a:spcAft>
                <a:spcPts val="600"/>
              </a:spcAft>
              <a:buClr>
                <a:schemeClr val="accent1">
                  <a:lumMod val="75000"/>
                </a:schemeClr>
              </a:buClr>
              <a:buSzPct val="85000"/>
              <a:buFont typeface="Wingdings" panose="05000000000000000000" pitchFamily="2" charset="2"/>
              <a:buChar char="v"/>
            </a:pPr>
            <a:r>
              <a:rPr lang="en-US" sz="1900" dirty="0">
                <a:latin typeface="Century Gothic" panose="020B0502020202020204" pitchFamily="34" charset="0"/>
              </a:rPr>
              <a:t>Le niveau de digitalization au sein des PME hors secteur numérique est généralement très faible.</a:t>
            </a:r>
          </a:p>
          <a:p>
            <a:pPr>
              <a:lnSpc>
                <a:spcPct val="90000"/>
              </a:lnSpc>
              <a:spcAft>
                <a:spcPts val="600"/>
              </a:spcAft>
              <a:buClr>
                <a:schemeClr val="accent1">
                  <a:lumMod val="75000"/>
                </a:schemeClr>
              </a:buClr>
              <a:buSzPct val="85000"/>
            </a:pPr>
            <a:endParaRPr lang="en-US" sz="1100" dirty="0"/>
          </a:p>
        </p:txBody>
      </p:sp>
      <p:pic>
        <p:nvPicPr>
          <p:cNvPr id="5" name="Image 4">
            <a:extLst>
              <a:ext uri="{FF2B5EF4-FFF2-40B4-BE49-F238E27FC236}">
                <a16:creationId xmlns:a16="http://schemas.microsoft.com/office/drawing/2014/main" id="{8654E629-2DB0-5B3E-3F14-9AE10AB87F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4252" y="228508"/>
            <a:ext cx="4060953" cy="1156390"/>
          </a:xfrm>
          <a:prstGeom prst="rect">
            <a:avLst/>
          </a:prstGeom>
        </p:spPr>
      </p:pic>
    </p:spTree>
    <p:extLst>
      <p:ext uri="{BB962C8B-B14F-4D97-AF65-F5344CB8AC3E}">
        <p14:creationId xmlns:p14="http://schemas.microsoft.com/office/powerpoint/2010/main" val="548652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2" name="ZoneTexte 1">
            <a:extLst>
              <a:ext uri="{FF2B5EF4-FFF2-40B4-BE49-F238E27FC236}">
                <a16:creationId xmlns:a16="http://schemas.microsoft.com/office/drawing/2014/main" id="{A5892C24-F15B-D777-6D89-CEF6AE276C8A}"/>
              </a:ext>
            </a:extLst>
          </p:cNvPr>
          <p:cNvSpPr txBox="1"/>
          <p:nvPr/>
        </p:nvSpPr>
        <p:spPr>
          <a:xfrm>
            <a:off x="3552979" y="445450"/>
            <a:ext cx="63518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dirty="0">
                <a:solidFill>
                  <a:srgbClr val="0070C0"/>
                </a:solidFill>
                <a:effectLst>
                  <a:outerShdw blurRad="38100" dist="38100" dir="2700000" algn="tl">
                    <a:srgbClr val="000000">
                      <a:alpha val="43137"/>
                    </a:srgbClr>
                  </a:outerShdw>
                </a:effectLst>
                <a:latin typeface="Century          "/>
                <a:cs typeface="Times New Roman" panose="02020603050405020304" pitchFamily="18" charset="0"/>
              </a:rPr>
              <a:t> </a:t>
            </a:r>
            <a:r>
              <a:rPr lang="fr-FR" sz="3600" b="1" dirty="0">
                <a:solidFill>
                  <a:schemeClr val="tx2"/>
                </a:solidFill>
                <a:effectLst>
                  <a:outerShdw blurRad="38100" dist="38100" dir="2700000" algn="tl">
                    <a:srgbClr val="000000">
                      <a:alpha val="43137"/>
                    </a:srgbClr>
                  </a:outerShdw>
                </a:effectLst>
                <a:latin typeface="Century          "/>
                <a:cs typeface="Times New Roman" panose="02020603050405020304" pitchFamily="18" charset="0"/>
              </a:rPr>
              <a:t>ANALYSE DIAGNOSTIC</a:t>
            </a:r>
          </a:p>
        </p:txBody>
      </p:sp>
      <p:pic>
        <p:nvPicPr>
          <p:cNvPr id="4" name="Image 3">
            <a:extLst>
              <a:ext uri="{FF2B5EF4-FFF2-40B4-BE49-F238E27FC236}">
                <a16:creationId xmlns:a16="http://schemas.microsoft.com/office/drawing/2014/main" id="{3E1B9E43-0612-62E2-8780-4D1283E392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6661" y="229882"/>
            <a:ext cx="1215119" cy="1071563"/>
          </a:xfrm>
          <a:prstGeom prst="rect">
            <a:avLst/>
          </a:prstGeom>
        </p:spPr>
      </p:pic>
      <p:sp>
        <p:nvSpPr>
          <p:cNvPr id="8" name="Espace réservé du contenu 2">
            <a:extLst>
              <a:ext uri="{FF2B5EF4-FFF2-40B4-BE49-F238E27FC236}">
                <a16:creationId xmlns:a16="http://schemas.microsoft.com/office/drawing/2014/main" id="{19106745-F8D5-7BC2-617B-7E266B14E70F}"/>
              </a:ext>
            </a:extLst>
          </p:cNvPr>
          <p:cNvSpPr txBox="1">
            <a:spLocks/>
          </p:cNvSpPr>
          <p:nvPr/>
        </p:nvSpPr>
        <p:spPr>
          <a:xfrm>
            <a:off x="2483539" y="1395319"/>
            <a:ext cx="6866218" cy="392723"/>
          </a:xfrm>
          <a:prstGeom prst="rect">
            <a:avLst/>
          </a:prstGeom>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fr-FR" sz="1800" dirty="0"/>
              <a:t>   </a:t>
            </a:r>
            <a:r>
              <a:rPr lang="fr-FR" sz="2000" b="1" dirty="0"/>
              <a:t>OBJECTIF AFFICHE SEMESTRE II 2023: </a:t>
            </a:r>
            <a:r>
              <a:rPr lang="fr-FR" sz="2400" b="1" dirty="0"/>
              <a:t>10 Clients recrutés </a:t>
            </a:r>
            <a:endParaRPr lang="fr-FR" sz="1800" dirty="0"/>
          </a:p>
          <a:p>
            <a:pPr marL="0" indent="0">
              <a:buFont typeface="Arial" panose="020B0604020202020204" pitchFamily="34" charset="0"/>
              <a:buNone/>
            </a:pPr>
            <a:r>
              <a:rPr lang="fr-FR" sz="1800" b="1" dirty="0"/>
              <a:t> </a:t>
            </a:r>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p:txBody>
      </p:sp>
      <p:sp>
        <p:nvSpPr>
          <p:cNvPr id="9" name="Espace réservé du contenu 2">
            <a:extLst>
              <a:ext uri="{FF2B5EF4-FFF2-40B4-BE49-F238E27FC236}">
                <a16:creationId xmlns:a16="http://schemas.microsoft.com/office/drawing/2014/main" id="{FF7AFBC1-7586-8044-E835-D29F1309DF93}"/>
              </a:ext>
            </a:extLst>
          </p:cNvPr>
          <p:cNvSpPr txBox="1">
            <a:spLocks/>
          </p:cNvSpPr>
          <p:nvPr/>
        </p:nvSpPr>
        <p:spPr>
          <a:xfrm>
            <a:off x="2483539" y="1956807"/>
            <a:ext cx="6875624" cy="392723"/>
          </a:xfrm>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fr-FR" sz="1800" dirty="0"/>
              <a:t>   </a:t>
            </a:r>
            <a:r>
              <a:rPr lang="fr-FR" sz="2000" b="1" dirty="0"/>
              <a:t>RESULTAT OBTENU SEMESTRE II 2023:   </a:t>
            </a:r>
            <a:r>
              <a:rPr lang="fr-FR" sz="2400" b="1" dirty="0"/>
              <a:t> 0 Client recruté </a:t>
            </a:r>
            <a:endParaRPr lang="fr-FR" sz="1800" dirty="0"/>
          </a:p>
          <a:p>
            <a:pPr marL="0" indent="0">
              <a:buFont typeface="Arial" panose="020B0604020202020204" pitchFamily="34" charset="0"/>
              <a:buNone/>
            </a:pPr>
            <a:r>
              <a:rPr lang="fr-FR" sz="1800" b="1" dirty="0"/>
              <a:t> </a:t>
            </a:r>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p:txBody>
      </p:sp>
      <p:pic>
        <p:nvPicPr>
          <p:cNvPr id="10" name="Image 9">
            <a:extLst>
              <a:ext uri="{FF2B5EF4-FFF2-40B4-BE49-F238E27FC236}">
                <a16:creationId xmlns:a16="http://schemas.microsoft.com/office/drawing/2014/main" id="{78AE32CD-5C9B-FA0E-6D2F-BB1F0488FD6A}"/>
              </a:ext>
            </a:extLst>
          </p:cNvPr>
          <p:cNvPicPr>
            <a:picLocks noChangeAspect="1"/>
          </p:cNvPicPr>
          <p:nvPr/>
        </p:nvPicPr>
        <p:blipFill>
          <a:blip r:embed="rId8"/>
          <a:stretch>
            <a:fillRect/>
          </a:stretch>
        </p:blipFill>
        <p:spPr>
          <a:xfrm>
            <a:off x="2436047" y="2534642"/>
            <a:ext cx="1296538" cy="1317009"/>
          </a:xfrm>
          <a:prstGeom prst="rect">
            <a:avLst/>
          </a:prstGeom>
        </p:spPr>
      </p:pic>
      <p:pic>
        <p:nvPicPr>
          <p:cNvPr id="11" name="Image 10">
            <a:extLst>
              <a:ext uri="{FF2B5EF4-FFF2-40B4-BE49-F238E27FC236}">
                <a16:creationId xmlns:a16="http://schemas.microsoft.com/office/drawing/2014/main" id="{0F81093D-C7E7-B1E5-EFCB-27305A4765C3}"/>
              </a:ext>
            </a:extLst>
          </p:cNvPr>
          <p:cNvPicPr>
            <a:picLocks noChangeAspect="1"/>
          </p:cNvPicPr>
          <p:nvPr/>
        </p:nvPicPr>
        <p:blipFill>
          <a:blip r:embed="rId9"/>
          <a:stretch>
            <a:fillRect/>
          </a:stretch>
        </p:blipFill>
        <p:spPr>
          <a:xfrm>
            <a:off x="8134114" y="2504228"/>
            <a:ext cx="1398876" cy="1317009"/>
          </a:xfrm>
          <a:prstGeom prst="rect">
            <a:avLst/>
          </a:prstGeom>
        </p:spPr>
      </p:pic>
      <p:cxnSp>
        <p:nvCxnSpPr>
          <p:cNvPr id="12" name="Connecteur droit 11">
            <a:extLst>
              <a:ext uri="{FF2B5EF4-FFF2-40B4-BE49-F238E27FC236}">
                <a16:creationId xmlns:a16="http://schemas.microsoft.com/office/drawing/2014/main" id="{5A968B76-8E26-BBC8-88DD-D8E8FA1AD09F}"/>
              </a:ext>
            </a:extLst>
          </p:cNvPr>
          <p:cNvCxnSpPr>
            <a:cxnSpLocks/>
          </p:cNvCxnSpPr>
          <p:nvPr/>
        </p:nvCxnSpPr>
        <p:spPr>
          <a:xfrm>
            <a:off x="6076482" y="2596580"/>
            <a:ext cx="0" cy="4089666"/>
          </a:xfrm>
          <a:prstGeom prst="line">
            <a:avLst/>
          </a:prstGeom>
          <a:ln w="57150">
            <a:solidFill>
              <a:srgbClr val="FFC000"/>
            </a:solidFill>
          </a:ln>
        </p:spPr>
        <p:style>
          <a:lnRef idx="1">
            <a:schemeClr val="dk1"/>
          </a:lnRef>
          <a:fillRef idx="0">
            <a:schemeClr val="dk1"/>
          </a:fillRef>
          <a:effectRef idx="0">
            <a:schemeClr val="dk1"/>
          </a:effectRef>
          <a:fontRef idx="minor">
            <a:schemeClr val="tx1"/>
          </a:fontRef>
        </p:style>
      </p:cxnSp>
      <p:sp>
        <p:nvSpPr>
          <p:cNvPr id="14" name="Espace réservé du contenu 2">
            <a:extLst>
              <a:ext uri="{FF2B5EF4-FFF2-40B4-BE49-F238E27FC236}">
                <a16:creationId xmlns:a16="http://schemas.microsoft.com/office/drawing/2014/main" id="{E345D5C5-FE2F-8669-934A-6323D2F4B4AB}"/>
              </a:ext>
            </a:extLst>
          </p:cNvPr>
          <p:cNvSpPr txBox="1">
            <a:spLocks/>
          </p:cNvSpPr>
          <p:nvPr/>
        </p:nvSpPr>
        <p:spPr>
          <a:xfrm>
            <a:off x="234838" y="3965584"/>
            <a:ext cx="5745544" cy="2662534"/>
          </a:xfrm>
          <a:prstGeom prst="rect">
            <a:avLst/>
          </a:prstGeom>
          <a:solidFill>
            <a:srgbClr val="92D050"/>
          </a:solidFill>
          <a:ln w="254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fr-FR" sz="1800" b="1" dirty="0"/>
              <a:t> </a:t>
            </a:r>
            <a:r>
              <a:rPr lang="fr-FR" sz="1800" dirty="0"/>
              <a:t>300+ Prospects dans la base pour K’shop mini</a:t>
            </a:r>
          </a:p>
          <a:p>
            <a:pPr>
              <a:buFont typeface="Wingdings" panose="05000000000000000000" pitchFamily="2" charset="2"/>
              <a:buChar char="v"/>
            </a:pPr>
            <a:r>
              <a:rPr lang="fr-FR" sz="1800" dirty="0"/>
              <a:t> 30 Prospects intéressés, soit 10% de l’effectif</a:t>
            </a:r>
          </a:p>
          <a:p>
            <a:pPr>
              <a:buFont typeface="Wingdings" panose="05000000000000000000" pitchFamily="2" charset="2"/>
              <a:buChar char="v"/>
            </a:pPr>
            <a:r>
              <a:rPr lang="fr-FR" sz="1800" dirty="0"/>
              <a:t> 1 Démonstration du produit Kôbô avec un réel intérêt du prospect</a:t>
            </a:r>
          </a:p>
          <a:p>
            <a:pPr>
              <a:buFont typeface="Wingdings" panose="05000000000000000000" pitchFamily="2" charset="2"/>
              <a:buChar char="v"/>
            </a:pPr>
            <a:r>
              <a:rPr lang="fr-FR" sz="1800" dirty="0"/>
              <a:t>3 Prospects qualifiés à convertir dès le 1</a:t>
            </a:r>
            <a:r>
              <a:rPr lang="fr-FR" sz="1800" baseline="30000" dirty="0"/>
              <a:t>er</a:t>
            </a:r>
            <a:r>
              <a:rPr lang="fr-FR" sz="1800" dirty="0"/>
              <a:t> trimestre 2024 pour le service infrastructure</a:t>
            </a:r>
          </a:p>
          <a:p>
            <a:pPr>
              <a:buFont typeface="Wingdings" panose="05000000000000000000" pitchFamily="2" charset="2"/>
              <a:buChar char="v"/>
            </a:pPr>
            <a:r>
              <a:rPr lang="fr-FR" sz="1800" dirty="0"/>
              <a:t>Participation à l’évènement B-one Young-</a:t>
            </a:r>
            <a:r>
              <a:rPr lang="fr-FR" sz="1800" dirty="0" err="1"/>
              <a:t>Vet</a:t>
            </a:r>
            <a:r>
              <a:rPr lang="fr-FR" sz="1800" dirty="0"/>
              <a:t> avec démo en temps réel de K’shop mini</a:t>
            </a:r>
            <a:endParaRPr lang="fr-FR" sz="1400" dirty="0"/>
          </a:p>
          <a:p>
            <a:pPr marL="0" indent="0">
              <a:buFont typeface="Arial" panose="020B0604020202020204" pitchFamily="34" charset="0"/>
              <a:buNone/>
            </a:pPr>
            <a:r>
              <a:rPr lang="fr-FR" sz="1800" b="1" dirty="0"/>
              <a:t> </a:t>
            </a:r>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p:txBody>
      </p:sp>
      <p:sp>
        <p:nvSpPr>
          <p:cNvPr id="15" name="Espace réservé du contenu 2">
            <a:extLst>
              <a:ext uri="{FF2B5EF4-FFF2-40B4-BE49-F238E27FC236}">
                <a16:creationId xmlns:a16="http://schemas.microsoft.com/office/drawing/2014/main" id="{67EF3561-E2DC-3897-2299-AFCFD839C6B5}"/>
              </a:ext>
            </a:extLst>
          </p:cNvPr>
          <p:cNvSpPr txBox="1">
            <a:spLocks/>
          </p:cNvSpPr>
          <p:nvPr/>
        </p:nvSpPr>
        <p:spPr>
          <a:xfrm>
            <a:off x="6178589" y="3971917"/>
            <a:ext cx="5745544" cy="2662534"/>
          </a:xfrm>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fr-FR" sz="1800" b="1" dirty="0"/>
              <a:t> </a:t>
            </a:r>
            <a:r>
              <a:rPr lang="fr-FR" sz="1800" dirty="0"/>
              <a:t>Créneau de recrutement très limité (Un seul)</a:t>
            </a:r>
          </a:p>
          <a:p>
            <a:pPr marL="0" indent="0">
              <a:buNone/>
            </a:pPr>
            <a:endParaRPr lang="fr-FR" sz="1050" dirty="0"/>
          </a:p>
          <a:p>
            <a:pPr>
              <a:buFont typeface="Wingdings" panose="05000000000000000000" pitchFamily="2" charset="2"/>
              <a:buChar char="v"/>
            </a:pPr>
            <a:r>
              <a:rPr lang="fr-FR" sz="1800" dirty="0"/>
              <a:t> Manque d’actions ménées vers les prescripteurs</a:t>
            </a:r>
          </a:p>
          <a:p>
            <a:pPr marL="0" indent="0">
              <a:buNone/>
            </a:pPr>
            <a:endParaRPr lang="fr-FR" sz="1050" dirty="0"/>
          </a:p>
          <a:p>
            <a:pPr>
              <a:buFont typeface="Wingdings" panose="05000000000000000000" pitchFamily="2" charset="2"/>
              <a:buChar char="v"/>
            </a:pPr>
            <a:r>
              <a:rPr lang="fr-FR" sz="1800" dirty="0"/>
              <a:t> Très peu d’actions de communication pour recruter de nouveau clients</a:t>
            </a:r>
          </a:p>
          <a:p>
            <a:pPr marL="0" indent="0">
              <a:buNone/>
            </a:pPr>
            <a:endParaRPr lang="fr-FR" sz="1050" dirty="0"/>
          </a:p>
          <a:p>
            <a:pPr>
              <a:buFont typeface="Wingdings" panose="05000000000000000000" pitchFamily="2" charset="2"/>
              <a:buChar char="v"/>
            </a:pPr>
            <a:r>
              <a:rPr lang="fr-FR" sz="1800" dirty="0"/>
              <a:t> Initiative limitée pour construire le relationnel</a:t>
            </a:r>
          </a:p>
          <a:p>
            <a:pPr marL="0" indent="0">
              <a:buNone/>
            </a:pPr>
            <a:endParaRPr lang="fr-FR" sz="1400" dirty="0"/>
          </a:p>
          <a:p>
            <a:pPr marL="0" indent="0">
              <a:buFont typeface="Arial" panose="020B0604020202020204" pitchFamily="34" charset="0"/>
              <a:buNone/>
            </a:pPr>
            <a:r>
              <a:rPr lang="fr-FR" sz="1800" b="1" dirty="0"/>
              <a:t> </a:t>
            </a:r>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p:txBody>
      </p:sp>
    </p:spTree>
    <p:extLst>
      <p:ext uri="{BB962C8B-B14F-4D97-AF65-F5344CB8AC3E}">
        <p14:creationId xmlns:p14="http://schemas.microsoft.com/office/powerpoint/2010/main" val="192498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8" name="ZoneTexte 7">
            <a:extLst>
              <a:ext uri="{FF2B5EF4-FFF2-40B4-BE49-F238E27FC236}">
                <a16:creationId xmlns:a16="http://schemas.microsoft.com/office/drawing/2014/main" id="{EB9E9C36-9687-4ECF-A58E-045E28D15B79}"/>
              </a:ext>
            </a:extLst>
          </p:cNvPr>
          <p:cNvSpPr txBox="1"/>
          <p:nvPr/>
        </p:nvSpPr>
        <p:spPr>
          <a:xfrm>
            <a:off x="4289255" y="2854908"/>
            <a:ext cx="3613490" cy="769441"/>
          </a:xfrm>
          <a:prstGeom prst="rect">
            <a:avLst/>
          </a:prstGeom>
          <a:noFill/>
        </p:spPr>
        <p:txBody>
          <a:bodyPr wrap="none" rtlCol="0">
            <a:spAutoFit/>
          </a:bodyPr>
          <a:lstStyle/>
          <a:p>
            <a:pPr algn="ctr"/>
            <a:r>
              <a:rPr lang="fr-FR" sz="4400" b="1" dirty="0">
                <a:latin typeface="Century Gothic" panose="020B0502020202020204" pitchFamily="34" charset="0"/>
              </a:rPr>
              <a:t>Perspectives</a:t>
            </a:r>
          </a:p>
        </p:txBody>
      </p:sp>
    </p:spTree>
    <p:extLst>
      <p:ext uri="{BB962C8B-B14F-4D97-AF65-F5344CB8AC3E}">
        <p14:creationId xmlns:p14="http://schemas.microsoft.com/office/powerpoint/2010/main" val="254526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3" name="Image 2">
            <a:extLst>
              <a:ext uri="{FF2B5EF4-FFF2-40B4-BE49-F238E27FC236}">
                <a16:creationId xmlns:a16="http://schemas.microsoft.com/office/drawing/2014/main" id="{381CB242-7787-583F-11A0-FA5B6A7950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5"/>
            <a:ext cx="2945002" cy="1064030"/>
          </a:xfrm>
          <a:prstGeom prst="rect">
            <a:avLst/>
          </a:prstGeom>
        </p:spPr>
      </p:pic>
      <p:sp>
        <p:nvSpPr>
          <p:cNvPr id="4" name="Espace réservé du contenu 2">
            <a:extLst>
              <a:ext uri="{FF2B5EF4-FFF2-40B4-BE49-F238E27FC236}">
                <a16:creationId xmlns:a16="http://schemas.microsoft.com/office/drawing/2014/main" id="{8B04EE0B-E3A9-8915-EC25-CAB8D8FAB6A3}"/>
              </a:ext>
            </a:extLst>
          </p:cNvPr>
          <p:cNvSpPr txBox="1">
            <a:spLocks/>
          </p:cNvSpPr>
          <p:nvPr/>
        </p:nvSpPr>
        <p:spPr>
          <a:xfrm>
            <a:off x="1022817" y="2632599"/>
            <a:ext cx="9431368" cy="630976"/>
          </a:xfrm>
          <a:prstGeom prst="rect">
            <a:avLst/>
          </a:prstGeom>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fr-FR" dirty="0"/>
              <a:t>   </a:t>
            </a:r>
            <a:r>
              <a:rPr lang="fr-FR" sz="3600" b="1" dirty="0"/>
              <a:t>OBJECTIF CLIENT 2024: </a:t>
            </a:r>
            <a:r>
              <a:rPr lang="fr-FR" sz="4000" b="1" dirty="0"/>
              <a:t>50 Clients</a:t>
            </a:r>
            <a:r>
              <a:rPr lang="fr-FR" sz="4400" b="1" dirty="0"/>
              <a:t> </a:t>
            </a:r>
            <a:r>
              <a:rPr lang="fr-FR" sz="4000" b="1" dirty="0"/>
              <a:t>à recruter</a:t>
            </a:r>
            <a:r>
              <a:rPr lang="fr-FR" sz="3600" b="1" dirty="0"/>
              <a:t> </a:t>
            </a:r>
            <a:endParaRPr lang="fr-FR" sz="2400" dirty="0"/>
          </a:p>
          <a:p>
            <a:pPr marL="0" indent="0">
              <a:buFont typeface="Arial" panose="020B0604020202020204" pitchFamily="34" charset="0"/>
              <a:buNone/>
            </a:pPr>
            <a:r>
              <a:rPr lang="fr-FR" sz="2400" b="1" dirty="0"/>
              <a:t> </a:t>
            </a:r>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a:p>
            <a:pPr marL="0" indent="0">
              <a:buFont typeface="Arial" panose="020B0604020202020204" pitchFamily="34" charset="0"/>
              <a:buNone/>
            </a:pPr>
            <a:endParaRPr lang="fr-FR" sz="1800" b="1" dirty="0"/>
          </a:p>
        </p:txBody>
      </p:sp>
      <p:sp>
        <p:nvSpPr>
          <p:cNvPr id="5" name="Espace réservé du contenu 2">
            <a:extLst>
              <a:ext uri="{FF2B5EF4-FFF2-40B4-BE49-F238E27FC236}">
                <a16:creationId xmlns:a16="http://schemas.microsoft.com/office/drawing/2014/main" id="{667C215D-64F8-825B-A69E-94E27FD22FD4}"/>
              </a:ext>
            </a:extLst>
          </p:cNvPr>
          <p:cNvSpPr txBox="1">
            <a:spLocks/>
          </p:cNvSpPr>
          <p:nvPr/>
        </p:nvSpPr>
        <p:spPr>
          <a:xfrm>
            <a:off x="1022817" y="4046923"/>
            <a:ext cx="9431368" cy="560306"/>
          </a:xfrm>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fr-FR" sz="1800" dirty="0"/>
              <a:t>   </a:t>
            </a:r>
            <a:r>
              <a:rPr lang="fr-FR" sz="3600" b="1" dirty="0"/>
              <a:t>OBJECTIF CA 2024        :           </a:t>
            </a:r>
            <a:r>
              <a:rPr lang="fr-FR" sz="4000" b="1" dirty="0"/>
              <a:t>46 000 €</a:t>
            </a:r>
          </a:p>
          <a:p>
            <a:pPr marL="0" indent="0">
              <a:buFont typeface="Arial" panose="020B0604020202020204" pitchFamily="34" charset="0"/>
              <a:buNone/>
            </a:pPr>
            <a:endParaRPr lang="fr-FR" sz="2400" b="1" dirty="0"/>
          </a:p>
          <a:p>
            <a:pPr marL="0" indent="0">
              <a:buFont typeface="Arial" panose="020B0604020202020204" pitchFamily="34" charset="0"/>
              <a:buNone/>
            </a:pPr>
            <a:endParaRPr lang="fr-FR" sz="1800" b="1" dirty="0"/>
          </a:p>
        </p:txBody>
      </p:sp>
    </p:spTree>
    <p:extLst>
      <p:ext uri="{BB962C8B-B14F-4D97-AF65-F5344CB8AC3E}">
        <p14:creationId xmlns:p14="http://schemas.microsoft.com/office/powerpoint/2010/main" val="1622096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2" name="Image 1">
            <a:extLst>
              <a:ext uri="{FF2B5EF4-FFF2-40B4-BE49-F238E27FC236}">
                <a16:creationId xmlns:a16="http://schemas.microsoft.com/office/drawing/2014/main" id="{869B3EE3-EE10-8F3E-E7A5-0853D804D5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5"/>
            <a:ext cx="2937243" cy="1104635"/>
          </a:xfrm>
          <a:prstGeom prst="rect">
            <a:avLst/>
          </a:prstGeom>
        </p:spPr>
      </p:pic>
      <p:sp>
        <p:nvSpPr>
          <p:cNvPr id="3" name="ZoneTexte 2">
            <a:extLst>
              <a:ext uri="{FF2B5EF4-FFF2-40B4-BE49-F238E27FC236}">
                <a16:creationId xmlns:a16="http://schemas.microsoft.com/office/drawing/2014/main" id="{0E80A0FA-9D93-2A6F-0A30-D45CEDA77752}"/>
              </a:ext>
            </a:extLst>
          </p:cNvPr>
          <p:cNvSpPr txBox="1"/>
          <p:nvPr/>
        </p:nvSpPr>
        <p:spPr>
          <a:xfrm>
            <a:off x="4008764" y="347749"/>
            <a:ext cx="3643370" cy="769441"/>
          </a:xfrm>
          <a:prstGeom prst="rect">
            <a:avLst/>
          </a:prstGeom>
          <a:noFill/>
        </p:spPr>
        <p:txBody>
          <a:bodyPr wrap="none" rtlCol="0">
            <a:spAutoFit/>
          </a:bodyPr>
          <a:lstStyle/>
          <a:p>
            <a:r>
              <a:rPr lang="fr-FR" sz="3600" dirty="0">
                <a:latin typeface="Franklin Gothic Heavy" panose="020B0903020102020204" pitchFamily="34" charset="0"/>
                <a:ea typeface="+mj-ea"/>
                <a:cs typeface="+mj-cs"/>
              </a:rPr>
              <a:t>SEGMENTATION</a:t>
            </a:r>
            <a:r>
              <a:rPr lang="fr-FR" sz="4400" dirty="0">
                <a:solidFill>
                  <a:schemeClr val="accent5"/>
                </a:solidFill>
                <a:latin typeface="Franklin Gothic Heavy" panose="020B0903020102020204" pitchFamily="34" charset="0"/>
                <a:ea typeface="+mj-ea"/>
                <a:cs typeface="+mj-cs"/>
              </a:rPr>
              <a:t> </a:t>
            </a:r>
            <a:endParaRPr lang="aa-ET" sz="4400" dirty="0">
              <a:solidFill>
                <a:schemeClr val="accent5"/>
              </a:solidFill>
              <a:latin typeface="Franklin Gothic Heavy" panose="020B0903020102020204" pitchFamily="34" charset="0"/>
              <a:ea typeface="+mj-ea"/>
              <a:cs typeface="+mj-cs"/>
            </a:endParaRPr>
          </a:p>
        </p:txBody>
      </p:sp>
      <p:sp>
        <p:nvSpPr>
          <p:cNvPr id="4" name="ZoneTexte 3">
            <a:extLst>
              <a:ext uri="{FF2B5EF4-FFF2-40B4-BE49-F238E27FC236}">
                <a16:creationId xmlns:a16="http://schemas.microsoft.com/office/drawing/2014/main" id="{1EEF87BB-AE95-F008-9C71-B5EAACB9CF34}"/>
              </a:ext>
            </a:extLst>
          </p:cNvPr>
          <p:cNvSpPr txBox="1"/>
          <p:nvPr/>
        </p:nvSpPr>
        <p:spPr>
          <a:xfrm>
            <a:off x="1022817" y="1440055"/>
            <a:ext cx="1313480" cy="369332"/>
          </a:xfrm>
          <a:prstGeom prst="rect">
            <a:avLst/>
          </a:prstGeom>
          <a:noFill/>
        </p:spPr>
        <p:txBody>
          <a:bodyPr wrap="square">
            <a:spAutoFit/>
          </a:bodyPr>
          <a:lstStyle/>
          <a:p>
            <a:r>
              <a:rPr lang="fr-FR" sz="1800" b="1" dirty="0">
                <a:solidFill>
                  <a:srgbClr val="C00000"/>
                </a:solidFill>
                <a:latin typeface="Montserrat" panose="00000500000000000000" pitchFamily="2" charset="0"/>
              </a:rPr>
              <a:t>1- CAFES</a:t>
            </a:r>
            <a:endParaRPr lang="fr-FR" b="1" dirty="0">
              <a:solidFill>
                <a:srgbClr val="C00000"/>
              </a:solidFill>
            </a:endParaRPr>
          </a:p>
        </p:txBody>
      </p:sp>
      <p:sp>
        <p:nvSpPr>
          <p:cNvPr id="5" name="ZoneTexte 4">
            <a:extLst>
              <a:ext uri="{FF2B5EF4-FFF2-40B4-BE49-F238E27FC236}">
                <a16:creationId xmlns:a16="http://schemas.microsoft.com/office/drawing/2014/main" id="{B7CC33D7-F5AF-F4A3-9CD3-BAC270222160}"/>
              </a:ext>
            </a:extLst>
          </p:cNvPr>
          <p:cNvSpPr txBox="1"/>
          <p:nvPr/>
        </p:nvSpPr>
        <p:spPr>
          <a:xfrm>
            <a:off x="283546" y="1856276"/>
            <a:ext cx="10983294" cy="731098"/>
          </a:xfrm>
          <a:prstGeom prst="rect">
            <a:avLst/>
          </a:prstGeom>
          <a:noFill/>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fr-FR"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Point de vente, avec présence d’articles divers qui propose des cafés ou de la pâtisserie à la clientèle . </a:t>
            </a:r>
          </a:p>
        </p:txBody>
      </p:sp>
      <p:graphicFrame>
        <p:nvGraphicFramePr>
          <p:cNvPr id="9" name="Tableau 8">
            <a:extLst>
              <a:ext uri="{FF2B5EF4-FFF2-40B4-BE49-F238E27FC236}">
                <a16:creationId xmlns:a16="http://schemas.microsoft.com/office/drawing/2014/main" id="{7EEF1A81-A342-200C-69D3-8D8CBAC8183B}"/>
              </a:ext>
            </a:extLst>
          </p:cNvPr>
          <p:cNvGraphicFramePr>
            <a:graphicFrameLocks noGrp="1"/>
          </p:cNvGraphicFramePr>
          <p:nvPr>
            <p:extLst>
              <p:ext uri="{D42A27DB-BD31-4B8C-83A1-F6EECF244321}">
                <p14:modId xmlns:p14="http://schemas.microsoft.com/office/powerpoint/2010/main" val="4106277325"/>
              </p:ext>
            </p:extLst>
          </p:nvPr>
        </p:nvGraphicFramePr>
        <p:xfrm>
          <a:off x="843226" y="2701907"/>
          <a:ext cx="9524868" cy="1779097"/>
        </p:xfrm>
        <a:graphic>
          <a:graphicData uri="http://schemas.openxmlformats.org/drawingml/2006/table">
            <a:tbl>
              <a:tblPr/>
              <a:tblGrid>
                <a:gridCol w="1719724">
                  <a:extLst>
                    <a:ext uri="{9D8B030D-6E8A-4147-A177-3AD203B41FA5}">
                      <a16:colId xmlns:a16="http://schemas.microsoft.com/office/drawing/2014/main" val="1954645827"/>
                    </a:ext>
                  </a:extLst>
                </a:gridCol>
                <a:gridCol w="3892441">
                  <a:extLst>
                    <a:ext uri="{9D8B030D-6E8A-4147-A177-3AD203B41FA5}">
                      <a16:colId xmlns:a16="http://schemas.microsoft.com/office/drawing/2014/main" val="1055423323"/>
                    </a:ext>
                  </a:extLst>
                </a:gridCol>
                <a:gridCol w="3912703">
                  <a:extLst>
                    <a:ext uri="{9D8B030D-6E8A-4147-A177-3AD203B41FA5}">
                      <a16:colId xmlns:a16="http://schemas.microsoft.com/office/drawing/2014/main" val="4253030986"/>
                    </a:ext>
                  </a:extLst>
                </a:gridCol>
              </a:tblGrid>
              <a:tr h="250798">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614514134"/>
                  </a:ext>
                </a:extLst>
              </a:tr>
              <a:tr h="1528299">
                <a:tc>
                  <a:txBody>
                    <a:bodyPr/>
                    <a:lstStyle/>
                    <a:p>
                      <a:pPr algn="ctr" rtl="0" fontAlgn="ctr"/>
                      <a:r>
                        <a:rPr lang="fr-FR" sz="2400" b="1" i="0" u="none" strike="noStrike">
                          <a:solidFill>
                            <a:srgbClr val="000000"/>
                          </a:solidFill>
                          <a:effectLst/>
                          <a:latin typeface="Montserrat" panose="00000500000000000000" pitchFamily="2" charset="0"/>
                        </a:rPr>
                        <a:t>Cafés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800" b="0" i="0" u="none" strike="noStrike" dirty="0">
                          <a:solidFill>
                            <a:srgbClr val="000000"/>
                          </a:solidFill>
                          <a:effectLst/>
                          <a:latin typeface="Montserrat" panose="00000500000000000000" pitchFamily="2" charset="0"/>
                        </a:rPr>
                        <a:t>PDV fermé, climatisé proposant du thé , avec présence d’articles divers.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2000" b="0" i="0" u="none" strike="noStrike" dirty="0">
                          <a:solidFill>
                            <a:srgbClr val="000000"/>
                          </a:solidFill>
                          <a:effectLst/>
                          <a:latin typeface="Montserrat" panose="00000500000000000000" pitchFamily="2" charset="0"/>
                        </a:rPr>
                        <a:t>K'shop mini, K'shop Lite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8214240"/>
                  </a:ext>
                </a:extLst>
              </a:tr>
            </a:tbl>
          </a:graphicData>
        </a:graphic>
      </p:graphicFrame>
      <p:graphicFrame>
        <p:nvGraphicFramePr>
          <p:cNvPr id="10" name="Tableau 9">
            <a:extLst>
              <a:ext uri="{FF2B5EF4-FFF2-40B4-BE49-F238E27FC236}">
                <a16:creationId xmlns:a16="http://schemas.microsoft.com/office/drawing/2014/main" id="{4C103D70-B32B-6186-EEB5-76BF0342C1FF}"/>
              </a:ext>
            </a:extLst>
          </p:cNvPr>
          <p:cNvGraphicFramePr>
            <a:graphicFrameLocks noGrp="1"/>
          </p:cNvGraphicFramePr>
          <p:nvPr>
            <p:extLst>
              <p:ext uri="{D42A27DB-BD31-4B8C-83A1-F6EECF244321}">
                <p14:modId xmlns:p14="http://schemas.microsoft.com/office/powerpoint/2010/main" val="2706618198"/>
              </p:ext>
            </p:extLst>
          </p:nvPr>
        </p:nvGraphicFramePr>
        <p:xfrm>
          <a:off x="824110" y="4660707"/>
          <a:ext cx="9563101" cy="1658205"/>
        </p:xfrm>
        <a:graphic>
          <a:graphicData uri="http://schemas.openxmlformats.org/drawingml/2006/table">
            <a:tbl>
              <a:tblPr/>
              <a:tblGrid>
                <a:gridCol w="1726627">
                  <a:extLst>
                    <a:ext uri="{9D8B030D-6E8A-4147-A177-3AD203B41FA5}">
                      <a16:colId xmlns:a16="http://schemas.microsoft.com/office/drawing/2014/main" val="332814783"/>
                    </a:ext>
                  </a:extLst>
                </a:gridCol>
                <a:gridCol w="3922998">
                  <a:extLst>
                    <a:ext uri="{9D8B030D-6E8A-4147-A177-3AD203B41FA5}">
                      <a16:colId xmlns:a16="http://schemas.microsoft.com/office/drawing/2014/main" val="1736739405"/>
                    </a:ext>
                  </a:extLst>
                </a:gridCol>
                <a:gridCol w="3913476">
                  <a:extLst>
                    <a:ext uri="{9D8B030D-6E8A-4147-A177-3AD203B41FA5}">
                      <a16:colId xmlns:a16="http://schemas.microsoft.com/office/drawing/2014/main" val="4212819157"/>
                    </a:ext>
                  </a:extLst>
                </a:gridCol>
              </a:tblGrid>
              <a:tr h="473185">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73196540"/>
                  </a:ext>
                </a:extLst>
              </a:tr>
              <a:tr h="1185020">
                <a:tc>
                  <a:txBody>
                    <a:bodyPr/>
                    <a:lstStyle/>
                    <a:p>
                      <a:pPr algn="ctr" rtl="0" fontAlgn="ctr"/>
                      <a:r>
                        <a:rPr lang="fr-FR" sz="2400" b="1" i="0" u="none" strike="noStrike">
                          <a:solidFill>
                            <a:srgbClr val="000000"/>
                          </a:solidFill>
                          <a:effectLst/>
                          <a:latin typeface="Montserrat" panose="00000500000000000000" pitchFamily="2" charset="0"/>
                        </a:rPr>
                        <a:t>Pâtisserie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800" b="0" i="0" u="none" strike="noStrike">
                          <a:solidFill>
                            <a:srgbClr val="000000"/>
                          </a:solidFill>
                          <a:effectLst/>
                          <a:latin typeface="Montserrat" panose="00000500000000000000" pitchFamily="2" charset="0"/>
                        </a:rPr>
                        <a:t>PDV fermé, climatisé spécialisé  dans la pâtisserie ou boulangerie / consommation sur place ou à emporter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2000" b="0" i="0" u="none" strike="noStrike" dirty="0">
                          <a:solidFill>
                            <a:srgbClr val="000000"/>
                          </a:solidFill>
                          <a:effectLst/>
                          <a:latin typeface="Montserrat" panose="00000500000000000000" pitchFamily="2" charset="0"/>
                        </a:rPr>
                        <a:t>K’shop Mini, K'shop Lite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383490"/>
                  </a:ext>
                </a:extLst>
              </a:tr>
            </a:tbl>
          </a:graphicData>
        </a:graphic>
      </p:graphicFrame>
    </p:spTree>
    <p:extLst>
      <p:ext uri="{BB962C8B-B14F-4D97-AF65-F5344CB8AC3E}">
        <p14:creationId xmlns:p14="http://schemas.microsoft.com/office/powerpoint/2010/main" val="2048218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2" name="Image 1">
            <a:extLst>
              <a:ext uri="{FF2B5EF4-FFF2-40B4-BE49-F238E27FC236}">
                <a16:creationId xmlns:a16="http://schemas.microsoft.com/office/drawing/2014/main" id="{29F66B4E-75C3-B43E-AC0B-057789C5E7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5"/>
            <a:ext cx="2937243" cy="1104635"/>
          </a:xfrm>
          <a:prstGeom prst="rect">
            <a:avLst/>
          </a:prstGeom>
        </p:spPr>
      </p:pic>
      <p:sp>
        <p:nvSpPr>
          <p:cNvPr id="3" name="ZoneTexte 2">
            <a:extLst>
              <a:ext uri="{FF2B5EF4-FFF2-40B4-BE49-F238E27FC236}">
                <a16:creationId xmlns:a16="http://schemas.microsoft.com/office/drawing/2014/main" id="{74E660BB-EEF2-F2E2-D68A-B2ECB91EC62F}"/>
              </a:ext>
            </a:extLst>
          </p:cNvPr>
          <p:cNvSpPr txBox="1"/>
          <p:nvPr/>
        </p:nvSpPr>
        <p:spPr>
          <a:xfrm>
            <a:off x="4018331" y="369430"/>
            <a:ext cx="3643370" cy="769441"/>
          </a:xfrm>
          <a:prstGeom prst="rect">
            <a:avLst/>
          </a:prstGeom>
          <a:noFill/>
        </p:spPr>
        <p:txBody>
          <a:bodyPr wrap="none" rtlCol="0">
            <a:spAutoFit/>
          </a:bodyPr>
          <a:lstStyle/>
          <a:p>
            <a:r>
              <a:rPr lang="fr-FR" sz="3600" dirty="0">
                <a:latin typeface="Franklin Gothic Heavy" panose="020B0903020102020204" pitchFamily="34" charset="0"/>
                <a:ea typeface="+mj-ea"/>
                <a:cs typeface="+mj-cs"/>
              </a:rPr>
              <a:t>SEGMENTATION</a:t>
            </a:r>
            <a:r>
              <a:rPr lang="fr-FR" sz="4400" dirty="0">
                <a:solidFill>
                  <a:schemeClr val="accent5"/>
                </a:solidFill>
                <a:latin typeface="Franklin Gothic Heavy" panose="020B0903020102020204" pitchFamily="34" charset="0"/>
                <a:ea typeface="+mj-ea"/>
                <a:cs typeface="+mj-cs"/>
              </a:rPr>
              <a:t> </a:t>
            </a:r>
            <a:endParaRPr lang="aa-ET" sz="4400" dirty="0">
              <a:solidFill>
                <a:schemeClr val="accent5"/>
              </a:solidFill>
              <a:latin typeface="Franklin Gothic Heavy" panose="020B0903020102020204" pitchFamily="34" charset="0"/>
              <a:ea typeface="+mj-ea"/>
              <a:cs typeface="+mj-cs"/>
            </a:endParaRPr>
          </a:p>
        </p:txBody>
      </p:sp>
      <p:sp>
        <p:nvSpPr>
          <p:cNvPr id="4" name="ZoneTexte 3">
            <a:extLst>
              <a:ext uri="{FF2B5EF4-FFF2-40B4-BE49-F238E27FC236}">
                <a16:creationId xmlns:a16="http://schemas.microsoft.com/office/drawing/2014/main" id="{9EF2EBD6-9B15-6340-8515-FCC88CF457DC}"/>
              </a:ext>
            </a:extLst>
          </p:cNvPr>
          <p:cNvSpPr txBox="1"/>
          <p:nvPr/>
        </p:nvSpPr>
        <p:spPr>
          <a:xfrm>
            <a:off x="1031893" y="1474065"/>
            <a:ext cx="6096000" cy="369332"/>
          </a:xfrm>
          <a:prstGeom prst="rect">
            <a:avLst/>
          </a:prstGeom>
          <a:noFill/>
        </p:spPr>
        <p:txBody>
          <a:bodyPr wrap="square">
            <a:spAutoFit/>
          </a:bodyPr>
          <a:lstStyle/>
          <a:p>
            <a:r>
              <a:rPr lang="fr-FR" b="1" dirty="0">
                <a:solidFill>
                  <a:srgbClr val="C00000"/>
                </a:solidFill>
                <a:latin typeface="Montserrat" panose="00000500000000000000" pitchFamily="2" charset="0"/>
              </a:rPr>
              <a:t>2</a:t>
            </a:r>
            <a:r>
              <a:rPr lang="fr-FR" sz="1800" b="1" dirty="0">
                <a:solidFill>
                  <a:srgbClr val="C00000"/>
                </a:solidFill>
                <a:latin typeface="Montserrat" panose="00000500000000000000" pitchFamily="2" charset="0"/>
              </a:rPr>
              <a:t>- HÖTELS</a:t>
            </a:r>
            <a:endParaRPr lang="fr-FR" b="1" dirty="0">
              <a:solidFill>
                <a:srgbClr val="C00000"/>
              </a:solidFill>
            </a:endParaRPr>
          </a:p>
        </p:txBody>
      </p:sp>
      <p:sp>
        <p:nvSpPr>
          <p:cNvPr id="5" name="ZoneTexte 4">
            <a:extLst>
              <a:ext uri="{FF2B5EF4-FFF2-40B4-BE49-F238E27FC236}">
                <a16:creationId xmlns:a16="http://schemas.microsoft.com/office/drawing/2014/main" id="{8043534D-C334-D390-AFB5-711D56888939}"/>
              </a:ext>
            </a:extLst>
          </p:cNvPr>
          <p:cNvSpPr txBox="1"/>
          <p:nvPr/>
        </p:nvSpPr>
        <p:spPr>
          <a:xfrm>
            <a:off x="1031893" y="1968140"/>
            <a:ext cx="6861114" cy="364587"/>
          </a:xfrm>
          <a:prstGeom prst="rect">
            <a:avLst/>
          </a:prstGeom>
          <a:noFill/>
        </p:spPr>
        <p:txBody>
          <a:bodyPr wrap="square">
            <a:spAutoFit/>
          </a:bodyPr>
          <a:lstStyle/>
          <a:p>
            <a:pPr algn="just">
              <a:lnSpc>
                <a:spcPct val="120000"/>
              </a:lnSpc>
            </a:pPr>
            <a:r>
              <a:rPr lang="fr-FR" sz="1600" dirty="0">
                <a:latin typeface="Montserrat" panose="00000500000000000000" pitchFamily="2" charset="0"/>
              </a:rPr>
              <a:t>Lieu d'hébergement des Expatriés, voyageurs, cadres locaux…….</a:t>
            </a:r>
          </a:p>
        </p:txBody>
      </p:sp>
      <p:graphicFrame>
        <p:nvGraphicFramePr>
          <p:cNvPr id="8" name="Tableau 7">
            <a:extLst>
              <a:ext uri="{FF2B5EF4-FFF2-40B4-BE49-F238E27FC236}">
                <a16:creationId xmlns:a16="http://schemas.microsoft.com/office/drawing/2014/main" id="{3FCD6BD6-EF1F-67F6-71BE-83249E8B6561}"/>
              </a:ext>
            </a:extLst>
          </p:cNvPr>
          <p:cNvGraphicFramePr>
            <a:graphicFrameLocks noGrp="1"/>
          </p:cNvGraphicFramePr>
          <p:nvPr>
            <p:extLst>
              <p:ext uri="{D42A27DB-BD31-4B8C-83A1-F6EECF244321}">
                <p14:modId xmlns:p14="http://schemas.microsoft.com/office/powerpoint/2010/main" val="1376061618"/>
              </p:ext>
            </p:extLst>
          </p:nvPr>
        </p:nvGraphicFramePr>
        <p:xfrm>
          <a:off x="1022817" y="2879645"/>
          <a:ext cx="9563099" cy="2209800"/>
        </p:xfrm>
        <a:graphic>
          <a:graphicData uri="http://schemas.openxmlformats.org/drawingml/2006/table">
            <a:tbl>
              <a:tblPr/>
              <a:tblGrid>
                <a:gridCol w="2580192">
                  <a:extLst>
                    <a:ext uri="{9D8B030D-6E8A-4147-A177-3AD203B41FA5}">
                      <a16:colId xmlns:a16="http://schemas.microsoft.com/office/drawing/2014/main" val="3038420691"/>
                    </a:ext>
                  </a:extLst>
                </a:gridCol>
                <a:gridCol w="3971498">
                  <a:extLst>
                    <a:ext uri="{9D8B030D-6E8A-4147-A177-3AD203B41FA5}">
                      <a16:colId xmlns:a16="http://schemas.microsoft.com/office/drawing/2014/main" val="981452506"/>
                    </a:ext>
                  </a:extLst>
                </a:gridCol>
                <a:gridCol w="3011409">
                  <a:extLst>
                    <a:ext uri="{9D8B030D-6E8A-4147-A177-3AD203B41FA5}">
                      <a16:colId xmlns:a16="http://schemas.microsoft.com/office/drawing/2014/main" val="1612153695"/>
                    </a:ext>
                  </a:extLst>
                </a:gridCol>
              </a:tblGrid>
              <a:tr h="552450">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470266914"/>
                  </a:ext>
                </a:extLst>
              </a:tr>
              <a:tr h="1095375">
                <a:tc rowSpan="2">
                  <a:txBody>
                    <a:bodyPr/>
                    <a:lstStyle/>
                    <a:p>
                      <a:pPr algn="ctr" rtl="0" fontAlgn="ctr"/>
                      <a:r>
                        <a:rPr lang="fr-FR" sz="2400" b="1" i="0" u="none" strike="noStrike" dirty="0">
                          <a:solidFill>
                            <a:srgbClr val="000000"/>
                          </a:solidFill>
                          <a:effectLst/>
                          <a:latin typeface="Montserrat" panose="00000500000000000000" pitchFamily="2" charset="0"/>
                        </a:rPr>
                        <a:t>Hôtel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r-FR" sz="1600" b="0" i="0" u="none" strike="noStrike" dirty="0">
                          <a:solidFill>
                            <a:srgbClr val="000000"/>
                          </a:solidFill>
                          <a:effectLst/>
                          <a:latin typeface="Montserrat" panose="00000500000000000000" pitchFamily="2" charset="0"/>
                        </a:rPr>
                        <a:t>Etablissement commercial de haut standing qui offre un service d’hébergement en chambre meublé à une clientèle de passage. Un service de restauration en chambre ou au bar est proposé à la clientèle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600" b="0" i="0" u="none" strike="noStrike" dirty="0">
                          <a:solidFill>
                            <a:srgbClr val="000000"/>
                          </a:solidFill>
                          <a:effectLst/>
                          <a:latin typeface="Montserrat" panose="00000500000000000000" pitchFamily="2" charset="0"/>
                        </a:rPr>
                        <a:t>K’shop Mini, </a:t>
                      </a:r>
                      <a:r>
                        <a:rPr lang="fr-FR" sz="1600" b="0" i="0" u="none" strike="noStrike" dirty="0" err="1">
                          <a:solidFill>
                            <a:srgbClr val="000000"/>
                          </a:solidFill>
                          <a:effectLst/>
                          <a:latin typeface="Montserrat" panose="00000500000000000000" pitchFamily="2" charset="0"/>
                        </a:rPr>
                        <a:t>Wasù</a:t>
                      </a:r>
                      <a:endParaRPr lang="fr-FR" sz="1600" b="0" i="0" u="none" strike="noStrike" dirty="0">
                        <a:solidFill>
                          <a:srgbClr val="000000"/>
                        </a:solidFill>
                        <a:effectLst/>
                        <a:latin typeface="Montserrat" panose="00000500000000000000" pitchFamily="2"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25483389"/>
                  </a:ext>
                </a:extLst>
              </a:tr>
              <a:tr h="561975">
                <a:tc vMerge="1">
                  <a:txBody>
                    <a:bodyPr/>
                    <a:lstStyle/>
                    <a:p>
                      <a:endParaRPr lang="fr-FR"/>
                    </a:p>
                  </a:txBody>
                  <a:tcPr/>
                </a:tc>
                <a:tc vMerge="1">
                  <a:txBody>
                    <a:bodyPr/>
                    <a:lstStyle/>
                    <a:p>
                      <a:endParaRPr lang="fr-FR"/>
                    </a:p>
                  </a:txBody>
                  <a:tcPr/>
                </a:tc>
                <a:tc>
                  <a:txBody>
                    <a:bodyPr/>
                    <a:lstStyle/>
                    <a:p>
                      <a:pPr algn="ctr" rtl="0" fontAlgn="ctr"/>
                      <a:endParaRPr lang="fr-FR" sz="1400" b="0" i="0" u="none" strike="noStrike" dirty="0">
                        <a:solidFill>
                          <a:srgbClr val="000000"/>
                        </a:solidFill>
                        <a:effectLst/>
                        <a:latin typeface="Montserrat" panose="00000500000000000000" pitchFamily="2"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2251638"/>
                  </a:ext>
                </a:extLst>
              </a:tr>
            </a:tbl>
          </a:graphicData>
        </a:graphic>
      </p:graphicFrame>
    </p:spTree>
    <p:extLst>
      <p:ext uri="{BB962C8B-B14F-4D97-AF65-F5344CB8AC3E}">
        <p14:creationId xmlns:p14="http://schemas.microsoft.com/office/powerpoint/2010/main" val="3044075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2" name="Image 1">
            <a:extLst>
              <a:ext uri="{FF2B5EF4-FFF2-40B4-BE49-F238E27FC236}">
                <a16:creationId xmlns:a16="http://schemas.microsoft.com/office/drawing/2014/main" id="{975068BE-1923-34FA-8913-37CCF163F7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5"/>
            <a:ext cx="2937243" cy="1104635"/>
          </a:xfrm>
          <a:prstGeom prst="rect">
            <a:avLst/>
          </a:prstGeom>
        </p:spPr>
      </p:pic>
      <p:sp>
        <p:nvSpPr>
          <p:cNvPr id="3" name="ZoneTexte 2">
            <a:extLst>
              <a:ext uri="{FF2B5EF4-FFF2-40B4-BE49-F238E27FC236}">
                <a16:creationId xmlns:a16="http://schemas.microsoft.com/office/drawing/2014/main" id="{437CE901-47CD-A293-4CC0-171D1FE99DB7}"/>
              </a:ext>
            </a:extLst>
          </p:cNvPr>
          <p:cNvSpPr txBox="1"/>
          <p:nvPr/>
        </p:nvSpPr>
        <p:spPr>
          <a:xfrm>
            <a:off x="4076602" y="392870"/>
            <a:ext cx="3643370" cy="769441"/>
          </a:xfrm>
          <a:prstGeom prst="rect">
            <a:avLst/>
          </a:prstGeom>
          <a:noFill/>
        </p:spPr>
        <p:txBody>
          <a:bodyPr wrap="none" rtlCol="0">
            <a:spAutoFit/>
          </a:bodyPr>
          <a:lstStyle/>
          <a:p>
            <a:r>
              <a:rPr lang="fr-FR" sz="3600" dirty="0">
                <a:latin typeface="Franklin Gothic Heavy" panose="020B0903020102020204" pitchFamily="34" charset="0"/>
                <a:ea typeface="+mj-ea"/>
                <a:cs typeface="+mj-cs"/>
              </a:rPr>
              <a:t>SEGMENTATION</a:t>
            </a:r>
            <a:r>
              <a:rPr lang="fr-FR" sz="4400" dirty="0">
                <a:solidFill>
                  <a:schemeClr val="accent5"/>
                </a:solidFill>
                <a:latin typeface="Franklin Gothic Heavy" panose="020B0903020102020204" pitchFamily="34" charset="0"/>
                <a:ea typeface="+mj-ea"/>
                <a:cs typeface="+mj-cs"/>
              </a:rPr>
              <a:t> </a:t>
            </a:r>
            <a:endParaRPr lang="aa-ET" sz="4400" dirty="0">
              <a:solidFill>
                <a:schemeClr val="accent5"/>
              </a:solidFill>
              <a:latin typeface="Franklin Gothic Heavy" panose="020B0903020102020204" pitchFamily="34" charset="0"/>
              <a:ea typeface="+mj-ea"/>
              <a:cs typeface="+mj-cs"/>
            </a:endParaRPr>
          </a:p>
        </p:txBody>
      </p:sp>
      <p:sp>
        <p:nvSpPr>
          <p:cNvPr id="4" name="ZoneTexte 3">
            <a:extLst>
              <a:ext uri="{FF2B5EF4-FFF2-40B4-BE49-F238E27FC236}">
                <a16:creationId xmlns:a16="http://schemas.microsoft.com/office/drawing/2014/main" id="{015667B0-3EF2-0386-028C-BDB7FB89515D}"/>
              </a:ext>
            </a:extLst>
          </p:cNvPr>
          <p:cNvSpPr txBox="1"/>
          <p:nvPr/>
        </p:nvSpPr>
        <p:spPr>
          <a:xfrm>
            <a:off x="1061028" y="1503222"/>
            <a:ext cx="6096000" cy="369332"/>
          </a:xfrm>
          <a:prstGeom prst="rect">
            <a:avLst/>
          </a:prstGeom>
          <a:noFill/>
        </p:spPr>
        <p:txBody>
          <a:bodyPr wrap="square">
            <a:spAutoFit/>
          </a:bodyPr>
          <a:lstStyle/>
          <a:p>
            <a:r>
              <a:rPr lang="fr-FR" b="1" dirty="0">
                <a:solidFill>
                  <a:srgbClr val="C00000"/>
                </a:solidFill>
                <a:latin typeface="Montserrat" panose="00000500000000000000" pitchFamily="2" charset="0"/>
              </a:rPr>
              <a:t>3</a:t>
            </a:r>
            <a:r>
              <a:rPr lang="fr-FR" sz="1800" b="1" dirty="0">
                <a:solidFill>
                  <a:srgbClr val="C00000"/>
                </a:solidFill>
                <a:latin typeface="Montserrat" panose="00000500000000000000" pitchFamily="2" charset="0"/>
              </a:rPr>
              <a:t>- RESTAURANTS</a:t>
            </a:r>
            <a:endParaRPr lang="fr-FR" b="1" dirty="0">
              <a:solidFill>
                <a:srgbClr val="C00000"/>
              </a:solidFill>
            </a:endParaRPr>
          </a:p>
        </p:txBody>
      </p:sp>
      <p:sp>
        <p:nvSpPr>
          <p:cNvPr id="5" name="ZoneTexte 4">
            <a:extLst>
              <a:ext uri="{FF2B5EF4-FFF2-40B4-BE49-F238E27FC236}">
                <a16:creationId xmlns:a16="http://schemas.microsoft.com/office/drawing/2014/main" id="{E3F20431-0839-B58E-32EB-9FE46287211A}"/>
              </a:ext>
            </a:extLst>
          </p:cNvPr>
          <p:cNvSpPr txBox="1"/>
          <p:nvPr/>
        </p:nvSpPr>
        <p:spPr>
          <a:xfrm>
            <a:off x="234838" y="1820957"/>
            <a:ext cx="11009799" cy="660052"/>
          </a:xfrm>
          <a:prstGeom prst="rect">
            <a:avLst/>
          </a:prstGeom>
          <a:noFill/>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Lieu de restauration des cadres locaux et expatriés où on vend à manger et de la boisson dans lequel la consommation se fait sur place donnant droit à un service</a:t>
            </a:r>
          </a:p>
        </p:txBody>
      </p:sp>
      <p:graphicFrame>
        <p:nvGraphicFramePr>
          <p:cNvPr id="10" name="Tableau 9">
            <a:extLst>
              <a:ext uri="{FF2B5EF4-FFF2-40B4-BE49-F238E27FC236}">
                <a16:creationId xmlns:a16="http://schemas.microsoft.com/office/drawing/2014/main" id="{0C9ED590-E675-F4EE-0A0C-03E6D1C3CE56}"/>
              </a:ext>
            </a:extLst>
          </p:cNvPr>
          <p:cNvGraphicFramePr>
            <a:graphicFrameLocks noGrp="1"/>
          </p:cNvGraphicFramePr>
          <p:nvPr>
            <p:extLst>
              <p:ext uri="{D42A27DB-BD31-4B8C-83A1-F6EECF244321}">
                <p14:modId xmlns:p14="http://schemas.microsoft.com/office/powerpoint/2010/main" val="3735820291"/>
              </p:ext>
            </p:extLst>
          </p:nvPr>
        </p:nvGraphicFramePr>
        <p:xfrm>
          <a:off x="958184" y="2694889"/>
          <a:ext cx="9563101" cy="1663489"/>
        </p:xfrm>
        <a:graphic>
          <a:graphicData uri="http://schemas.openxmlformats.org/drawingml/2006/table">
            <a:tbl>
              <a:tblPr/>
              <a:tblGrid>
                <a:gridCol w="1726627">
                  <a:extLst>
                    <a:ext uri="{9D8B030D-6E8A-4147-A177-3AD203B41FA5}">
                      <a16:colId xmlns:a16="http://schemas.microsoft.com/office/drawing/2014/main" val="2695543122"/>
                    </a:ext>
                  </a:extLst>
                </a:gridCol>
                <a:gridCol w="4207306">
                  <a:extLst>
                    <a:ext uri="{9D8B030D-6E8A-4147-A177-3AD203B41FA5}">
                      <a16:colId xmlns:a16="http://schemas.microsoft.com/office/drawing/2014/main" val="3421757099"/>
                    </a:ext>
                  </a:extLst>
                </a:gridCol>
                <a:gridCol w="3629168">
                  <a:extLst>
                    <a:ext uri="{9D8B030D-6E8A-4147-A177-3AD203B41FA5}">
                      <a16:colId xmlns:a16="http://schemas.microsoft.com/office/drawing/2014/main" val="2237278021"/>
                    </a:ext>
                  </a:extLst>
                </a:gridCol>
              </a:tblGrid>
              <a:tr h="852513">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dirty="0">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dirty="0">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10669878"/>
                  </a:ext>
                </a:extLst>
              </a:tr>
              <a:tr h="810976">
                <a:tc>
                  <a:txBody>
                    <a:bodyPr/>
                    <a:lstStyle/>
                    <a:p>
                      <a:pPr algn="ctr" rtl="0" fontAlgn="ctr"/>
                      <a:r>
                        <a:rPr lang="fr-FR" sz="1800" b="1" i="0" u="none" strike="noStrike" dirty="0">
                          <a:solidFill>
                            <a:srgbClr val="000000"/>
                          </a:solidFill>
                          <a:effectLst/>
                          <a:latin typeface="Montserrat" panose="00000500000000000000" pitchFamily="2" charset="0"/>
                        </a:rPr>
                        <a:t>Restaurant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600" b="0" i="0" u="none" strike="noStrike" dirty="0">
                          <a:solidFill>
                            <a:srgbClr val="000000"/>
                          </a:solidFill>
                          <a:effectLst/>
                          <a:latin typeface="Montserrat" panose="00000500000000000000" pitchFamily="2" charset="0"/>
                        </a:rPr>
                        <a:t>Lieu de restauration des cadres locaux et des expatriés  où on vend à manger et de la boisson donnant droit à un service.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600" b="0" i="0" u="none" strike="noStrike" dirty="0">
                          <a:solidFill>
                            <a:srgbClr val="000000"/>
                          </a:solidFill>
                          <a:effectLst/>
                          <a:latin typeface="Montserrat" panose="00000500000000000000" pitchFamily="2" charset="0"/>
                        </a:rPr>
                        <a:t>K’shop Mini</a:t>
                      </a:r>
                      <a:r>
                        <a:rPr lang="fr-FR" sz="1400" b="0" i="0" u="none" strike="noStrike" dirty="0">
                          <a:solidFill>
                            <a:srgbClr val="000000"/>
                          </a:solidFill>
                          <a:effectLst/>
                          <a:latin typeface="Montserrat" panose="00000500000000000000" pitchFamily="2" charset="0"/>
                        </a:rPr>
                        <a:t>, </a:t>
                      </a:r>
                      <a:r>
                        <a:rPr lang="fr-FR" sz="1600" b="0" i="0" u="none" strike="noStrike" kern="1200" dirty="0">
                          <a:solidFill>
                            <a:srgbClr val="000000"/>
                          </a:solidFill>
                          <a:effectLst/>
                          <a:latin typeface="Montserrat" panose="00000500000000000000" pitchFamily="2" charset="0"/>
                          <a:ea typeface="+mn-ea"/>
                          <a:cs typeface="+mn-cs"/>
                        </a:rPr>
                        <a:t>K’shop Lite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6766942"/>
                  </a:ext>
                </a:extLst>
              </a:tr>
            </a:tbl>
          </a:graphicData>
        </a:graphic>
      </p:graphicFrame>
      <p:graphicFrame>
        <p:nvGraphicFramePr>
          <p:cNvPr id="12" name="Tableau 11">
            <a:extLst>
              <a:ext uri="{FF2B5EF4-FFF2-40B4-BE49-F238E27FC236}">
                <a16:creationId xmlns:a16="http://schemas.microsoft.com/office/drawing/2014/main" id="{17D980B5-96B5-13C6-9035-B24E253B2B3E}"/>
              </a:ext>
            </a:extLst>
          </p:cNvPr>
          <p:cNvGraphicFramePr>
            <a:graphicFrameLocks noGrp="1"/>
          </p:cNvGraphicFramePr>
          <p:nvPr>
            <p:extLst>
              <p:ext uri="{D42A27DB-BD31-4B8C-83A1-F6EECF244321}">
                <p14:modId xmlns:p14="http://schemas.microsoft.com/office/powerpoint/2010/main" val="734380115"/>
              </p:ext>
            </p:extLst>
          </p:nvPr>
        </p:nvGraphicFramePr>
        <p:xfrm>
          <a:off x="958184" y="4653587"/>
          <a:ext cx="9563101" cy="1710330"/>
        </p:xfrm>
        <a:graphic>
          <a:graphicData uri="http://schemas.openxmlformats.org/drawingml/2006/table">
            <a:tbl>
              <a:tblPr/>
              <a:tblGrid>
                <a:gridCol w="1726627">
                  <a:extLst>
                    <a:ext uri="{9D8B030D-6E8A-4147-A177-3AD203B41FA5}">
                      <a16:colId xmlns:a16="http://schemas.microsoft.com/office/drawing/2014/main" val="4113424825"/>
                    </a:ext>
                  </a:extLst>
                </a:gridCol>
                <a:gridCol w="4234603">
                  <a:extLst>
                    <a:ext uri="{9D8B030D-6E8A-4147-A177-3AD203B41FA5}">
                      <a16:colId xmlns:a16="http://schemas.microsoft.com/office/drawing/2014/main" val="3439719240"/>
                    </a:ext>
                  </a:extLst>
                </a:gridCol>
                <a:gridCol w="3601871">
                  <a:extLst>
                    <a:ext uri="{9D8B030D-6E8A-4147-A177-3AD203B41FA5}">
                      <a16:colId xmlns:a16="http://schemas.microsoft.com/office/drawing/2014/main" val="732224324"/>
                    </a:ext>
                  </a:extLst>
                </a:gridCol>
              </a:tblGrid>
              <a:tr h="734970">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dirty="0">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05295305"/>
                  </a:ext>
                </a:extLst>
              </a:tr>
              <a:tr h="851552">
                <a:tc>
                  <a:txBody>
                    <a:bodyPr/>
                    <a:lstStyle/>
                    <a:p>
                      <a:pPr algn="ctr" rtl="0" fontAlgn="ctr"/>
                      <a:r>
                        <a:rPr lang="fr-FR" sz="1800" b="1" i="0" u="none" strike="noStrike" dirty="0">
                          <a:solidFill>
                            <a:srgbClr val="000000"/>
                          </a:solidFill>
                          <a:effectLst/>
                          <a:latin typeface="Montserrat" panose="00000500000000000000" pitchFamily="2" charset="0"/>
                        </a:rPr>
                        <a:t>Fast Food</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600" b="0" i="0" u="none" strike="noStrike" dirty="0">
                          <a:solidFill>
                            <a:srgbClr val="000000"/>
                          </a:solidFill>
                          <a:effectLst/>
                          <a:latin typeface="Montserrat" panose="00000500000000000000" pitchFamily="2" charset="0"/>
                        </a:rPr>
                        <a:t>Espace de restauration rapide type  occidentale ou libanaise   vente  à emporter ou consommation sur place,  service fourni</a:t>
                      </a:r>
                      <a:r>
                        <a:rPr lang="fr-FR" sz="1400" b="0" i="0" u="none" strike="noStrike" dirty="0">
                          <a:solidFill>
                            <a:srgbClr val="000000"/>
                          </a:solidFill>
                          <a:effectLst/>
                          <a:latin typeface="Montserrat" panose="00000500000000000000" pitchFamily="2"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600" b="0" i="0" u="none" strike="noStrike" dirty="0">
                          <a:solidFill>
                            <a:srgbClr val="000000"/>
                          </a:solidFill>
                          <a:effectLst/>
                          <a:latin typeface="Montserrat" panose="00000500000000000000" pitchFamily="2" charset="0"/>
                        </a:rPr>
                        <a:t> K’shop Mini, K’shop Lite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9073152"/>
                  </a:ext>
                </a:extLst>
              </a:tr>
            </a:tbl>
          </a:graphicData>
        </a:graphic>
      </p:graphicFrame>
    </p:spTree>
    <p:extLst>
      <p:ext uri="{BB962C8B-B14F-4D97-AF65-F5344CB8AC3E}">
        <p14:creationId xmlns:p14="http://schemas.microsoft.com/office/powerpoint/2010/main" val="2849549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2" name="Image 1">
            <a:extLst>
              <a:ext uri="{FF2B5EF4-FFF2-40B4-BE49-F238E27FC236}">
                <a16:creationId xmlns:a16="http://schemas.microsoft.com/office/drawing/2014/main" id="{AD977105-D438-F1B3-B4C5-810A32C716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5"/>
            <a:ext cx="2937243" cy="1104635"/>
          </a:xfrm>
          <a:prstGeom prst="rect">
            <a:avLst/>
          </a:prstGeom>
        </p:spPr>
      </p:pic>
      <p:sp>
        <p:nvSpPr>
          <p:cNvPr id="3" name="ZoneTexte 2">
            <a:extLst>
              <a:ext uri="{FF2B5EF4-FFF2-40B4-BE49-F238E27FC236}">
                <a16:creationId xmlns:a16="http://schemas.microsoft.com/office/drawing/2014/main" id="{7218D9E6-716B-C94A-7471-18FB3CCB8D89}"/>
              </a:ext>
            </a:extLst>
          </p:cNvPr>
          <p:cNvSpPr txBox="1"/>
          <p:nvPr/>
        </p:nvSpPr>
        <p:spPr>
          <a:xfrm>
            <a:off x="4018331" y="385415"/>
            <a:ext cx="3643370" cy="769441"/>
          </a:xfrm>
          <a:prstGeom prst="rect">
            <a:avLst/>
          </a:prstGeom>
          <a:noFill/>
        </p:spPr>
        <p:txBody>
          <a:bodyPr wrap="none" rtlCol="0">
            <a:spAutoFit/>
          </a:bodyPr>
          <a:lstStyle/>
          <a:p>
            <a:r>
              <a:rPr lang="fr-FR" sz="3600" dirty="0">
                <a:latin typeface="Franklin Gothic Heavy" panose="020B0903020102020204" pitchFamily="34" charset="0"/>
                <a:ea typeface="+mj-ea"/>
                <a:cs typeface="+mj-cs"/>
              </a:rPr>
              <a:t>SEGMENTATION</a:t>
            </a:r>
            <a:r>
              <a:rPr lang="fr-FR" sz="4400" dirty="0">
                <a:solidFill>
                  <a:schemeClr val="accent5"/>
                </a:solidFill>
                <a:latin typeface="Franklin Gothic Heavy" panose="020B0903020102020204" pitchFamily="34" charset="0"/>
                <a:ea typeface="+mj-ea"/>
                <a:cs typeface="+mj-cs"/>
              </a:rPr>
              <a:t> </a:t>
            </a:r>
            <a:endParaRPr lang="aa-ET" sz="4400" dirty="0">
              <a:solidFill>
                <a:schemeClr val="accent5"/>
              </a:solidFill>
              <a:latin typeface="Franklin Gothic Heavy" panose="020B0903020102020204" pitchFamily="34" charset="0"/>
              <a:ea typeface="+mj-ea"/>
              <a:cs typeface="+mj-cs"/>
            </a:endParaRPr>
          </a:p>
        </p:txBody>
      </p:sp>
      <p:sp>
        <p:nvSpPr>
          <p:cNvPr id="4" name="ZoneTexte 3">
            <a:extLst>
              <a:ext uri="{FF2B5EF4-FFF2-40B4-BE49-F238E27FC236}">
                <a16:creationId xmlns:a16="http://schemas.microsoft.com/office/drawing/2014/main" id="{1A0EF068-E119-75C7-ADB3-A1D50D13FE27}"/>
              </a:ext>
            </a:extLst>
          </p:cNvPr>
          <p:cNvSpPr txBox="1"/>
          <p:nvPr/>
        </p:nvSpPr>
        <p:spPr>
          <a:xfrm>
            <a:off x="1031893" y="1490050"/>
            <a:ext cx="6096000" cy="369332"/>
          </a:xfrm>
          <a:prstGeom prst="rect">
            <a:avLst/>
          </a:prstGeom>
          <a:noFill/>
        </p:spPr>
        <p:txBody>
          <a:bodyPr wrap="square">
            <a:spAutoFit/>
          </a:bodyPr>
          <a:lstStyle/>
          <a:p>
            <a:r>
              <a:rPr lang="fr-FR" sz="1800" b="1" dirty="0">
                <a:solidFill>
                  <a:srgbClr val="C00000"/>
                </a:solidFill>
                <a:latin typeface="Montserrat" panose="00000500000000000000" pitchFamily="2" charset="0"/>
              </a:rPr>
              <a:t>4- </a:t>
            </a:r>
            <a:r>
              <a:rPr lang="fr-FR" b="1" dirty="0">
                <a:solidFill>
                  <a:srgbClr val="C00000"/>
                </a:solidFill>
                <a:latin typeface="Montserrat" panose="00000500000000000000" pitchFamily="2" charset="0"/>
              </a:rPr>
              <a:t>PRESCRIPTEURS</a:t>
            </a:r>
            <a:endParaRPr lang="fr-FR" b="1" dirty="0">
              <a:solidFill>
                <a:srgbClr val="C00000"/>
              </a:solidFill>
            </a:endParaRPr>
          </a:p>
        </p:txBody>
      </p:sp>
      <p:sp>
        <p:nvSpPr>
          <p:cNvPr id="5" name="ZoneTexte 4">
            <a:extLst>
              <a:ext uri="{FF2B5EF4-FFF2-40B4-BE49-F238E27FC236}">
                <a16:creationId xmlns:a16="http://schemas.microsoft.com/office/drawing/2014/main" id="{0F282ADB-BDC9-0B24-FD1C-7437BF9007B6}"/>
              </a:ext>
            </a:extLst>
          </p:cNvPr>
          <p:cNvSpPr txBox="1"/>
          <p:nvPr/>
        </p:nvSpPr>
        <p:spPr>
          <a:xfrm>
            <a:off x="457820" y="1859382"/>
            <a:ext cx="11247784" cy="622543"/>
          </a:xfrm>
          <a:prstGeom prst="rect">
            <a:avLst/>
          </a:prstGeom>
          <a:noFill/>
        </p:spPr>
        <p:txBody>
          <a:bodyPr wrap="square">
            <a:spAutoFit/>
          </a:bodyPr>
          <a:lstStyle/>
          <a:p>
            <a:pPr algn="just">
              <a:lnSpc>
                <a:spcPct val="120000"/>
              </a:lnSpc>
              <a:defRPr/>
            </a:pPr>
            <a:r>
              <a:rPr lang="fr-FR" sz="1400" dirty="0">
                <a:solidFill>
                  <a:srgbClr val="000000"/>
                </a:solidFill>
                <a:latin typeface="Montserrat" panose="00000500000000000000" pitchFamily="2" charset="0"/>
              </a:rPr>
              <a:t>Un tiers, qui influence de manière plus ou moins forte le comportement ou les décisions d'un autre agent économique au travers du processus d'achat</a:t>
            </a:r>
            <a:r>
              <a:rPr lang="fr-FR" sz="1600" dirty="0"/>
              <a:t>.</a:t>
            </a:r>
            <a:endParaRPr kumimoji="0" lang="fr-FR"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endParaRPr>
          </a:p>
        </p:txBody>
      </p:sp>
      <p:graphicFrame>
        <p:nvGraphicFramePr>
          <p:cNvPr id="9" name="Tableau 8">
            <a:extLst>
              <a:ext uri="{FF2B5EF4-FFF2-40B4-BE49-F238E27FC236}">
                <a16:creationId xmlns:a16="http://schemas.microsoft.com/office/drawing/2014/main" id="{5E5182F2-7F44-4E59-D3B9-F99F27CDC34C}"/>
              </a:ext>
            </a:extLst>
          </p:cNvPr>
          <p:cNvGraphicFramePr>
            <a:graphicFrameLocks noGrp="1"/>
          </p:cNvGraphicFramePr>
          <p:nvPr>
            <p:extLst>
              <p:ext uri="{D42A27DB-BD31-4B8C-83A1-F6EECF244321}">
                <p14:modId xmlns:p14="http://schemas.microsoft.com/office/powerpoint/2010/main" val="1836382958"/>
              </p:ext>
            </p:extLst>
          </p:nvPr>
        </p:nvGraphicFramePr>
        <p:xfrm>
          <a:off x="1058465" y="2704020"/>
          <a:ext cx="9563101" cy="1672056"/>
        </p:xfrm>
        <a:graphic>
          <a:graphicData uri="http://schemas.openxmlformats.org/drawingml/2006/table">
            <a:tbl>
              <a:tblPr/>
              <a:tblGrid>
                <a:gridCol w="1726627">
                  <a:extLst>
                    <a:ext uri="{9D8B030D-6E8A-4147-A177-3AD203B41FA5}">
                      <a16:colId xmlns:a16="http://schemas.microsoft.com/office/drawing/2014/main" val="602192994"/>
                    </a:ext>
                  </a:extLst>
                </a:gridCol>
                <a:gridCol w="3984198">
                  <a:extLst>
                    <a:ext uri="{9D8B030D-6E8A-4147-A177-3AD203B41FA5}">
                      <a16:colId xmlns:a16="http://schemas.microsoft.com/office/drawing/2014/main" val="1061283190"/>
                    </a:ext>
                  </a:extLst>
                </a:gridCol>
                <a:gridCol w="3852276">
                  <a:extLst>
                    <a:ext uri="{9D8B030D-6E8A-4147-A177-3AD203B41FA5}">
                      <a16:colId xmlns:a16="http://schemas.microsoft.com/office/drawing/2014/main" val="1901364351"/>
                    </a:ext>
                  </a:extLst>
                </a:gridCol>
              </a:tblGrid>
              <a:tr h="657041">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rtl="0" fontAlgn="ctr"/>
                      <a:r>
                        <a:rPr lang="fr-FR" sz="1400" b="0" i="0" u="none" strike="noStrike">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538331881"/>
                  </a:ext>
                </a:extLst>
              </a:tr>
              <a:tr h="1015015">
                <a:tc>
                  <a:txBody>
                    <a:bodyPr/>
                    <a:lstStyle/>
                    <a:p>
                      <a:pPr algn="ctr" rtl="0" fontAlgn="ctr"/>
                      <a:r>
                        <a:rPr lang="fr-FR" sz="1800" b="1" i="0" u="none" strike="noStrike" dirty="0">
                          <a:solidFill>
                            <a:srgbClr val="000000"/>
                          </a:solidFill>
                          <a:effectLst/>
                          <a:latin typeface="Montserrat" panose="00000500000000000000" pitchFamily="2" charset="0"/>
                        </a:rPr>
                        <a:t>Mairie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400" b="0" i="0" u="none" strike="noStrike" dirty="0">
                          <a:solidFill>
                            <a:srgbClr val="000000"/>
                          </a:solidFill>
                          <a:effectLst/>
                          <a:latin typeface="Montserrat" panose="00000500000000000000" pitchFamily="2" charset="0"/>
                        </a:rPr>
                        <a:t>La mairie est une collectivité territoriale qui a pour principale mission de satisfaire les besoins quotidiens de la population. Ses attributions sont multiples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400" b="0" i="0" u="none" strike="noStrike" dirty="0">
                          <a:solidFill>
                            <a:srgbClr val="000000"/>
                          </a:solidFill>
                          <a:effectLst/>
                          <a:latin typeface="Montserrat" panose="00000500000000000000" pitchFamily="2" charset="0"/>
                        </a:rPr>
                        <a:t>K’shop mini, Infrastructure, </a:t>
                      </a:r>
                      <a:r>
                        <a:rPr lang="fr-FR" sz="1400" b="0" i="0" u="none" strike="noStrike" dirty="0" err="1">
                          <a:solidFill>
                            <a:srgbClr val="000000"/>
                          </a:solidFill>
                          <a:effectLst/>
                          <a:latin typeface="Montserrat" panose="00000500000000000000" pitchFamily="2" charset="0"/>
                        </a:rPr>
                        <a:t>Wasù</a:t>
                      </a:r>
                      <a:endParaRPr lang="fr-FR" sz="1400" b="0" i="0" u="none" strike="noStrike" dirty="0">
                        <a:solidFill>
                          <a:srgbClr val="000000"/>
                        </a:solidFill>
                        <a:effectLst/>
                        <a:latin typeface="Montserrat" panose="00000500000000000000" pitchFamily="2"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9765401"/>
                  </a:ext>
                </a:extLst>
              </a:tr>
            </a:tbl>
          </a:graphicData>
        </a:graphic>
      </p:graphicFrame>
      <p:graphicFrame>
        <p:nvGraphicFramePr>
          <p:cNvPr id="10" name="Tableau 9">
            <a:extLst>
              <a:ext uri="{FF2B5EF4-FFF2-40B4-BE49-F238E27FC236}">
                <a16:creationId xmlns:a16="http://schemas.microsoft.com/office/drawing/2014/main" id="{B38BDF1C-5F80-2D60-55EA-0D45486F3E82}"/>
              </a:ext>
            </a:extLst>
          </p:cNvPr>
          <p:cNvGraphicFramePr>
            <a:graphicFrameLocks noGrp="1"/>
          </p:cNvGraphicFramePr>
          <p:nvPr>
            <p:extLst>
              <p:ext uri="{D42A27DB-BD31-4B8C-83A1-F6EECF244321}">
                <p14:modId xmlns:p14="http://schemas.microsoft.com/office/powerpoint/2010/main" val="1416602340"/>
              </p:ext>
            </p:extLst>
          </p:nvPr>
        </p:nvGraphicFramePr>
        <p:xfrm>
          <a:off x="1058465" y="4607755"/>
          <a:ext cx="9563101" cy="1758050"/>
        </p:xfrm>
        <a:graphic>
          <a:graphicData uri="http://schemas.openxmlformats.org/drawingml/2006/table">
            <a:tbl>
              <a:tblPr/>
              <a:tblGrid>
                <a:gridCol w="1726627">
                  <a:extLst>
                    <a:ext uri="{9D8B030D-6E8A-4147-A177-3AD203B41FA5}">
                      <a16:colId xmlns:a16="http://schemas.microsoft.com/office/drawing/2014/main" val="1008853086"/>
                    </a:ext>
                  </a:extLst>
                </a:gridCol>
                <a:gridCol w="3983474">
                  <a:extLst>
                    <a:ext uri="{9D8B030D-6E8A-4147-A177-3AD203B41FA5}">
                      <a16:colId xmlns:a16="http://schemas.microsoft.com/office/drawing/2014/main" val="3175823984"/>
                    </a:ext>
                  </a:extLst>
                </a:gridCol>
                <a:gridCol w="3853000">
                  <a:extLst>
                    <a:ext uri="{9D8B030D-6E8A-4147-A177-3AD203B41FA5}">
                      <a16:colId xmlns:a16="http://schemas.microsoft.com/office/drawing/2014/main" val="1832797863"/>
                    </a:ext>
                  </a:extLst>
                </a:gridCol>
              </a:tblGrid>
              <a:tr h="690833">
                <a:tc>
                  <a:txBody>
                    <a:bodyPr/>
                    <a:lstStyle/>
                    <a:p>
                      <a:pPr algn="ctr" rtl="0" fontAlgn="ctr"/>
                      <a:r>
                        <a:rPr lang="fr-FR" sz="1400" b="0" i="0" u="none" strike="noStrike">
                          <a:solidFill>
                            <a:srgbClr val="000000"/>
                          </a:solidFill>
                          <a:effectLst/>
                          <a:latin typeface="Montserrat" panose="00000500000000000000" pitchFamily="2" charset="0"/>
                        </a:rPr>
                        <a:t>Type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rtl="0" fontAlgn="ctr"/>
                      <a:r>
                        <a:rPr lang="fr-FR" sz="1400" b="0" i="0" u="none" strike="noStrike">
                          <a:solidFill>
                            <a:srgbClr val="000000"/>
                          </a:solidFill>
                          <a:effectLst/>
                          <a:latin typeface="Montserrat" panose="00000500000000000000" pitchFamily="2" charset="0"/>
                        </a:rPr>
                        <a:t>Définition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rtl="0" fontAlgn="ctr"/>
                      <a:r>
                        <a:rPr lang="fr-FR" sz="1400" b="0" i="0" u="none" strike="noStrike" dirty="0">
                          <a:solidFill>
                            <a:srgbClr val="000000"/>
                          </a:solidFill>
                          <a:effectLst/>
                          <a:latin typeface="Montserrat" panose="00000500000000000000" pitchFamily="2" charset="0"/>
                        </a:rPr>
                        <a:t>Produit ou service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600534908"/>
                  </a:ext>
                </a:extLst>
              </a:tr>
              <a:tr h="1067217">
                <a:tc>
                  <a:txBody>
                    <a:bodyPr/>
                    <a:lstStyle/>
                    <a:p>
                      <a:pPr algn="ctr" rtl="0" fontAlgn="ctr"/>
                      <a:r>
                        <a:rPr lang="fr-FR" sz="1800" b="1" i="0" u="none" strike="noStrike" dirty="0">
                          <a:solidFill>
                            <a:srgbClr val="000000"/>
                          </a:solidFill>
                          <a:effectLst/>
                          <a:latin typeface="Montserrat" panose="00000500000000000000" pitchFamily="2" charset="0"/>
                        </a:rPr>
                        <a:t>Cabinet de Coaching</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400" b="0" i="0" u="none" strike="noStrike" dirty="0">
                          <a:solidFill>
                            <a:srgbClr val="000000"/>
                          </a:solidFill>
                          <a:effectLst/>
                          <a:latin typeface="Montserrat" panose="00000500000000000000" pitchFamily="2" charset="0"/>
                        </a:rPr>
                        <a:t>Le coaching professionnel est un processus d'accompagnement des personnes ou des équipes visant à développer leurs potentiels et talents dans le cadre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fr-FR" sz="1400" b="0" i="0" u="none" strike="noStrike" dirty="0">
                          <a:solidFill>
                            <a:srgbClr val="000000"/>
                          </a:solidFill>
                          <a:effectLst/>
                          <a:latin typeface="Montserrat" panose="00000500000000000000" pitchFamily="2" charset="0"/>
                        </a:rPr>
                        <a:t>K’shop Mini, Infrastructure, </a:t>
                      </a:r>
                      <a:r>
                        <a:rPr lang="fr-FR" sz="1400" b="0" i="0" u="none" strike="noStrike" dirty="0" err="1">
                          <a:solidFill>
                            <a:srgbClr val="000000"/>
                          </a:solidFill>
                          <a:effectLst/>
                          <a:latin typeface="Montserrat" panose="00000500000000000000" pitchFamily="2" charset="0"/>
                        </a:rPr>
                        <a:t>Wasù</a:t>
                      </a:r>
                      <a:r>
                        <a:rPr lang="fr-FR" sz="1400" b="0" i="0" u="none" strike="noStrike" dirty="0">
                          <a:solidFill>
                            <a:srgbClr val="000000"/>
                          </a:solidFill>
                          <a:effectLst/>
                          <a:latin typeface="Montserrat" panose="00000500000000000000" pitchFamily="2"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0828931"/>
                  </a:ext>
                </a:extLst>
              </a:tr>
            </a:tbl>
          </a:graphicData>
        </a:graphic>
      </p:graphicFrame>
    </p:spTree>
    <p:extLst>
      <p:ext uri="{BB962C8B-B14F-4D97-AF65-F5344CB8AC3E}">
        <p14:creationId xmlns:p14="http://schemas.microsoft.com/office/powerpoint/2010/main" val="2076198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sp>
        <p:nvSpPr>
          <p:cNvPr id="8" name="ZoneTexte 7">
            <a:extLst>
              <a:ext uri="{FF2B5EF4-FFF2-40B4-BE49-F238E27FC236}">
                <a16:creationId xmlns:a16="http://schemas.microsoft.com/office/drawing/2014/main" id="{EB9E9C36-9687-4ECF-A58E-045E28D15B79}"/>
              </a:ext>
            </a:extLst>
          </p:cNvPr>
          <p:cNvSpPr txBox="1"/>
          <p:nvPr/>
        </p:nvSpPr>
        <p:spPr>
          <a:xfrm>
            <a:off x="2306340" y="2841211"/>
            <a:ext cx="7579319" cy="769441"/>
          </a:xfrm>
          <a:prstGeom prst="rect">
            <a:avLst/>
          </a:prstGeom>
          <a:noFill/>
        </p:spPr>
        <p:txBody>
          <a:bodyPr wrap="none" rtlCol="0">
            <a:spAutoFit/>
          </a:bodyPr>
          <a:lstStyle/>
          <a:p>
            <a:r>
              <a:rPr lang="fr-FR" sz="4400" b="1" dirty="0">
                <a:latin typeface="Century Gothic" panose="020B0502020202020204" pitchFamily="34" charset="0"/>
              </a:rPr>
              <a:t>En route pour la croissance</a:t>
            </a:r>
          </a:p>
        </p:txBody>
      </p:sp>
    </p:spTree>
    <p:extLst>
      <p:ext uri="{BB962C8B-B14F-4D97-AF65-F5344CB8AC3E}">
        <p14:creationId xmlns:p14="http://schemas.microsoft.com/office/powerpoint/2010/main" val="2552767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3" name="Image 2">
            <a:extLst>
              <a:ext uri="{FF2B5EF4-FFF2-40B4-BE49-F238E27FC236}">
                <a16:creationId xmlns:a16="http://schemas.microsoft.com/office/drawing/2014/main" id="{D2DECE1D-9D23-3677-C09A-1B046BE7FB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1088" y="224916"/>
            <a:ext cx="3305175" cy="1074152"/>
          </a:xfrm>
          <a:prstGeom prst="rect">
            <a:avLst/>
          </a:prstGeom>
        </p:spPr>
      </p:pic>
      <p:sp>
        <p:nvSpPr>
          <p:cNvPr id="4" name="Titre 1">
            <a:extLst>
              <a:ext uri="{FF2B5EF4-FFF2-40B4-BE49-F238E27FC236}">
                <a16:creationId xmlns:a16="http://schemas.microsoft.com/office/drawing/2014/main" id="{A986F37E-EDF7-EE8B-2F3B-2A3BBE7CC2CC}"/>
              </a:ext>
            </a:extLst>
          </p:cNvPr>
          <p:cNvSpPr txBox="1">
            <a:spLocks/>
          </p:cNvSpPr>
          <p:nvPr/>
        </p:nvSpPr>
        <p:spPr>
          <a:xfrm>
            <a:off x="4386263" y="429647"/>
            <a:ext cx="5100035" cy="6996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Franklin Gothic Heavy" panose="020B0903020102020204" pitchFamily="34" charset="0"/>
              </a:rPr>
              <a:t>Axes Stratégiques</a:t>
            </a:r>
          </a:p>
        </p:txBody>
      </p:sp>
      <p:sp>
        <p:nvSpPr>
          <p:cNvPr id="7" name="Flowchart: Extract 43">
            <a:extLst>
              <a:ext uri="{FF2B5EF4-FFF2-40B4-BE49-F238E27FC236}">
                <a16:creationId xmlns:a16="http://schemas.microsoft.com/office/drawing/2014/main" id="{1B3B8570-48A0-FAFC-51D3-DF80547CC85F}"/>
              </a:ext>
            </a:extLst>
          </p:cNvPr>
          <p:cNvSpPr/>
          <p:nvPr/>
        </p:nvSpPr>
        <p:spPr>
          <a:xfrm>
            <a:off x="910664" y="1374953"/>
            <a:ext cx="10049348" cy="897618"/>
          </a:xfrm>
          <a:prstGeom prst="flowChartExtra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057FB645-917E-E8DC-8C5B-C2AC5D981A13}"/>
              </a:ext>
            </a:extLst>
          </p:cNvPr>
          <p:cNvSpPr/>
          <p:nvPr/>
        </p:nvSpPr>
        <p:spPr>
          <a:xfrm>
            <a:off x="923157" y="2293317"/>
            <a:ext cx="3355396" cy="4338390"/>
          </a:xfrm>
          <a:prstGeom prst="rect">
            <a:avLst/>
          </a:prstGeom>
          <a:ln/>
        </p:spPr>
        <p:style>
          <a:lnRef idx="1">
            <a:schemeClr val="accent6"/>
          </a:lnRef>
          <a:fillRef idx="2">
            <a:schemeClr val="accent6"/>
          </a:fillRef>
          <a:effectRef idx="1">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dirty="0">
              <a:ln>
                <a:noFill/>
              </a:ln>
              <a:solidFill>
                <a:srgbClr val="002060"/>
              </a:solidFill>
              <a:effectLst/>
              <a:uLnTx/>
              <a:uFillTx/>
              <a:latin typeface="Calibri"/>
              <a:ea typeface="+mn-ea"/>
              <a:cs typeface="+mn-cs"/>
            </a:endParaRPr>
          </a:p>
        </p:txBody>
      </p:sp>
      <p:sp>
        <p:nvSpPr>
          <p:cNvPr id="10" name="Oval 1">
            <a:extLst>
              <a:ext uri="{FF2B5EF4-FFF2-40B4-BE49-F238E27FC236}">
                <a16:creationId xmlns:a16="http://schemas.microsoft.com/office/drawing/2014/main" id="{23B10CBE-571C-BC6D-A70E-9BC2949C1EA5}"/>
              </a:ext>
            </a:extLst>
          </p:cNvPr>
          <p:cNvSpPr/>
          <p:nvPr/>
        </p:nvSpPr>
        <p:spPr>
          <a:xfrm>
            <a:off x="1698966" y="2421617"/>
            <a:ext cx="1371411" cy="1352516"/>
          </a:xfrm>
          <a:prstGeom prst="ellipse">
            <a:avLst/>
          </a:prstGeom>
          <a:solidFill>
            <a:schemeClr val="bg1">
              <a:lumMod val="95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1" name="Picture 16" descr="Image result for automate">
            <a:extLst>
              <a:ext uri="{FF2B5EF4-FFF2-40B4-BE49-F238E27FC236}">
                <a16:creationId xmlns:a16="http://schemas.microsoft.com/office/drawing/2014/main" id="{1FDC3E9C-D66F-B337-68C0-9346A0C44FA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85973" y="2719709"/>
            <a:ext cx="797395" cy="7973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23C7CAD-DC37-88BD-7E22-68C6AE88F19B}"/>
              </a:ext>
            </a:extLst>
          </p:cNvPr>
          <p:cNvSpPr txBox="1"/>
          <p:nvPr/>
        </p:nvSpPr>
        <p:spPr>
          <a:xfrm>
            <a:off x="1013703" y="3889130"/>
            <a:ext cx="3187476" cy="601253"/>
          </a:xfrm>
          <a:prstGeom prst="rect">
            <a:avLst/>
          </a:prstGeom>
          <a:noFill/>
        </p:spPr>
        <p:txBody>
          <a:bodyPr wrap="square" rtlCol="0" anchor="t">
            <a:noAutofit/>
          </a:bodyPr>
          <a:lstStyle>
            <a:defPPr>
              <a:defRPr lang="en-US"/>
            </a:defPPr>
            <a:lvl1pPr algn="ctr">
              <a:defRPr sz="2400" b="1" kern="0">
                <a:solidFill>
                  <a:srgbClr val="002060"/>
                </a:solidFill>
                <a:latin typeface="Unilever DIN Offc Pro"/>
              </a:defRPr>
            </a:lvl1pPr>
          </a:lstStyle>
          <a:p>
            <a:pPr lvl="0">
              <a:defRPr/>
            </a:pPr>
            <a:r>
              <a:rPr lang="en-US" sz="1800" dirty="0">
                <a:solidFill>
                  <a:schemeClr val="bg1"/>
                </a:solidFill>
                <a:latin typeface="Calibri"/>
              </a:rPr>
              <a:t>DEVELOPPER LE PORTEFEUILLE CLIENT</a:t>
            </a:r>
            <a:endParaRPr lang="en-ZA" sz="1800" dirty="0">
              <a:solidFill>
                <a:schemeClr val="bg1"/>
              </a:solidFill>
              <a:latin typeface="Calibri"/>
            </a:endParaRPr>
          </a:p>
        </p:txBody>
      </p:sp>
      <p:sp>
        <p:nvSpPr>
          <p:cNvPr id="13" name="Rectangle 12">
            <a:extLst>
              <a:ext uri="{FF2B5EF4-FFF2-40B4-BE49-F238E27FC236}">
                <a16:creationId xmlns:a16="http://schemas.microsoft.com/office/drawing/2014/main" id="{01EDA739-B446-D436-3905-4C332A0088C9}"/>
              </a:ext>
            </a:extLst>
          </p:cNvPr>
          <p:cNvSpPr/>
          <p:nvPr/>
        </p:nvSpPr>
        <p:spPr>
          <a:xfrm>
            <a:off x="4330765" y="2320587"/>
            <a:ext cx="3355396" cy="4338390"/>
          </a:xfrm>
          <a:prstGeom prst="rect">
            <a:avLst/>
          </a:prstGeom>
          <a:ln/>
        </p:spPr>
        <p:style>
          <a:lnRef idx="1">
            <a:schemeClr val="accent6"/>
          </a:lnRef>
          <a:fillRef idx="2">
            <a:schemeClr val="accent6"/>
          </a:fillRef>
          <a:effectRef idx="1">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dirty="0">
              <a:ln>
                <a:noFill/>
              </a:ln>
              <a:solidFill>
                <a:srgbClr val="002060"/>
              </a:solidFill>
              <a:effectLst/>
              <a:uLnTx/>
              <a:uFillTx/>
              <a:latin typeface="Calibri"/>
              <a:ea typeface="+mn-ea"/>
              <a:cs typeface="+mn-cs"/>
            </a:endParaRPr>
          </a:p>
        </p:txBody>
      </p:sp>
      <p:sp>
        <p:nvSpPr>
          <p:cNvPr id="14" name="Oval 1">
            <a:extLst>
              <a:ext uri="{FF2B5EF4-FFF2-40B4-BE49-F238E27FC236}">
                <a16:creationId xmlns:a16="http://schemas.microsoft.com/office/drawing/2014/main" id="{F72F9989-F301-837C-2AC8-60682D1CDFA4}"/>
              </a:ext>
            </a:extLst>
          </p:cNvPr>
          <p:cNvSpPr/>
          <p:nvPr/>
        </p:nvSpPr>
        <p:spPr>
          <a:xfrm>
            <a:off x="5078662" y="2421617"/>
            <a:ext cx="1371411" cy="1352516"/>
          </a:xfrm>
          <a:prstGeom prst="ellipse">
            <a:avLst/>
          </a:prstGeom>
          <a:solidFill>
            <a:schemeClr val="bg1">
              <a:lumMod val="95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5" name="Picture 14" descr="Related image">
            <a:extLst>
              <a:ext uri="{FF2B5EF4-FFF2-40B4-BE49-F238E27FC236}">
                <a16:creationId xmlns:a16="http://schemas.microsoft.com/office/drawing/2014/main" id="{1B467130-60DA-AEA2-734B-AA5373D8F43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35961" y="2570354"/>
            <a:ext cx="1056812" cy="104808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1">
            <a:extLst>
              <a:ext uri="{FF2B5EF4-FFF2-40B4-BE49-F238E27FC236}">
                <a16:creationId xmlns:a16="http://schemas.microsoft.com/office/drawing/2014/main" id="{938141D8-E1B3-033F-7329-304D64E89510}"/>
              </a:ext>
            </a:extLst>
          </p:cNvPr>
          <p:cNvSpPr txBox="1"/>
          <p:nvPr/>
        </p:nvSpPr>
        <p:spPr>
          <a:xfrm>
            <a:off x="4378595" y="3880180"/>
            <a:ext cx="3273907" cy="601253"/>
          </a:xfrm>
          <a:prstGeom prst="rect">
            <a:avLst/>
          </a:prstGeom>
          <a:noFill/>
        </p:spPr>
        <p:txBody>
          <a:bodyPr wrap="square" rtlCol="0" anchor="t">
            <a:noAutofit/>
          </a:bodyPr>
          <a:lstStyle>
            <a:defPPr>
              <a:defRPr lang="en-US"/>
            </a:defPPr>
            <a:lvl1pPr algn="ctr">
              <a:defRPr sz="2400" b="1" kern="0">
                <a:solidFill>
                  <a:srgbClr val="002060"/>
                </a:solidFill>
                <a:latin typeface="Unilever DIN Offc Pro"/>
              </a:defRPr>
            </a:lvl1pPr>
          </a:lstStyle>
          <a:p>
            <a:pPr lvl="0">
              <a:defRPr/>
            </a:pPr>
            <a:r>
              <a:rPr lang="en-ZA" sz="1800" dirty="0">
                <a:solidFill>
                  <a:schemeClr val="bg1"/>
                </a:solidFill>
                <a:latin typeface="Calibri"/>
              </a:rPr>
              <a:t>ANIMER LE PORTEFEUILLE CLIENT</a:t>
            </a:r>
          </a:p>
        </p:txBody>
      </p:sp>
      <p:sp>
        <p:nvSpPr>
          <p:cNvPr id="17" name="Rectangle 16">
            <a:extLst>
              <a:ext uri="{FF2B5EF4-FFF2-40B4-BE49-F238E27FC236}">
                <a16:creationId xmlns:a16="http://schemas.microsoft.com/office/drawing/2014/main" id="{046C847D-8C23-ACCA-2FA8-DB5D0E103179}"/>
              </a:ext>
            </a:extLst>
          </p:cNvPr>
          <p:cNvSpPr/>
          <p:nvPr/>
        </p:nvSpPr>
        <p:spPr>
          <a:xfrm>
            <a:off x="7752544" y="2293317"/>
            <a:ext cx="3199969" cy="4338390"/>
          </a:xfrm>
          <a:prstGeom prst="rect">
            <a:avLst/>
          </a:prstGeom>
          <a:ln/>
        </p:spPr>
        <p:style>
          <a:lnRef idx="1">
            <a:schemeClr val="accent6"/>
          </a:lnRef>
          <a:fillRef idx="2">
            <a:schemeClr val="accent6"/>
          </a:fillRef>
          <a:effectRef idx="1">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00206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dirty="0">
              <a:ln>
                <a:noFill/>
              </a:ln>
              <a:solidFill>
                <a:srgbClr val="002060"/>
              </a:solidFill>
              <a:effectLst/>
              <a:uLnTx/>
              <a:uFillTx/>
              <a:latin typeface="Calibri"/>
              <a:ea typeface="+mn-ea"/>
              <a:cs typeface="+mn-cs"/>
            </a:endParaRPr>
          </a:p>
        </p:txBody>
      </p:sp>
      <p:sp>
        <p:nvSpPr>
          <p:cNvPr id="22" name="Oval 1">
            <a:extLst>
              <a:ext uri="{FF2B5EF4-FFF2-40B4-BE49-F238E27FC236}">
                <a16:creationId xmlns:a16="http://schemas.microsoft.com/office/drawing/2014/main" id="{B00EDF2E-2FF8-F87E-6CB7-7E7BD878CE00}"/>
              </a:ext>
            </a:extLst>
          </p:cNvPr>
          <p:cNvSpPr/>
          <p:nvPr/>
        </p:nvSpPr>
        <p:spPr>
          <a:xfrm>
            <a:off x="8434058" y="2400950"/>
            <a:ext cx="1371411" cy="1352516"/>
          </a:xfrm>
          <a:prstGeom prst="ellipse">
            <a:avLst/>
          </a:prstGeom>
          <a:solidFill>
            <a:schemeClr val="bg1">
              <a:lumMod val="95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24" name="Picture 4" descr="Image result for ENGAGE">
            <a:extLst>
              <a:ext uri="{FF2B5EF4-FFF2-40B4-BE49-F238E27FC236}">
                <a16:creationId xmlns:a16="http://schemas.microsoft.com/office/drawing/2014/main" id="{AAF52D99-7EDC-F15D-EF9D-948CEF133CE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1680" y="2563892"/>
            <a:ext cx="1016165" cy="102663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5" name="TextBox 11">
            <a:extLst>
              <a:ext uri="{FF2B5EF4-FFF2-40B4-BE49-F238E27FC236}">
                <a16:creationId xmlns:a16="http://schemas.microsoft.com/office/drawing/2014/main" id="{5B3E685D-38F3-C77C-8148-05E8F0AE01C7}"/>
              </a:ext>
            </a:extLst>
          </p:cNvPr>
          <p:cNvSpPr txBox="1"/>
          <p:nvPr/>
        </p:nvSpPr>
        <p:spPr>
          <a:xfrm>
            <a:off x="7718885" y="3910883"/>
            <a:ext cx="3192418" cy="601253"/>
          </a:xfrm>
          <a:prstGeom prst="rect">
            <a:avLst/>
          </a:prstGeom>
          <a:noFill/>
        </p:spPr>
        <p:txBody>
          <a:bodyPr wrap="square" rtlCol="0" anchor="t">
            <a:noAutofit/>
          </a:bodyPr>
          <a:lstStyle>
            <a:defPPr>
              <a:defRPr lang="en-US"/>
            </a:defPPr>
            <a:lvl1pPr algn="ctr">
              <a:defRPr sz="2400" b="1" kern="0">
                <a:solidFill>
                  <a:srgbClr val="002060"/>
                </a:solidFill>
                <a:latin typeface="Unilever DIN Offc Pro"/>
              </a:defRPr>
            </a:lvl1pPr>
          </a:lstStyle>
          <a:p>
            <a:pPr lvl="0">
              <a:defRPr/>
            </a:pPr>
            <a:r>
              <a:rPr lang="en-US" sz="1800" dirty="0">
                <a:solidFill>
                  <a:schemeClr val="bg1"/>
                </a:solidFill>
                <a:latin typeface="Calibri"/>
              </a:rPr>
              <a:t>CONSTRUIRE UNE VISIBILITE</a:t>
            </a:r>
            <a:endParaRPr lang="en-ZA" sz="1800" dirty="0">
              <a:solidFill>
                <a:schemeClr val="bg1"/>
              </a:solidFill>
              <a:latin typeface="Calibri"/>
            </a:endParaRPr>
          </a:p>
        </p:txBody>
      </p:sp>
      <p:sp>
        <p:nvSpPr>
          <p:cNvPr id="26" name="Rectangle 25">
            <a:extLst>
              <a:ext uri="{FF2B5EF4-FFF2-40B4-BE49-F238E27FC236}">
                <a16:creationId xmlns:a16="http://schemas.microsoft.com/office/drawing/2014/main" id="{64228A06-A0E5-86B3-8CA7-158BA92340C8}"/>
              </a:ext>
            </a:extLst>
          </p:cNvPr>
          <p:cNvSpPr/>
          <p:nvPr/>
        </p:nvSpPr>
        <p:spPr>
          <a:xfrm>
            <a:off x="972185" y="4605380"/>
            <a:ext cx="3243169" cy="1852039"/>
          </a:xfrm>
          <a:prstGeom prst="rect">
            <a:avLst/>
          </a:prstGeom>
          <a:solidFill>
            <a:schemeClr val="bg1"/>
          </a:solidFill>
          <a:ln w="12700" cap="flat" cmpd="sng" algn="ctr">
            <a:noFill/>
            <a:prstDash val="solid"/>
            <a:miter lim="800000"/>
          </a:ln>
          <a:effectLst/>
        </p:spPr>
        <p:txBody>
          <a:bodyPr lIns="91438" tIns="45719" rIns="91438" bIns="45719" rtlCol="0" anchor="t"/>
          <a:lstStyle/>
          <a:p>
            <a:pPr marL="285750" indent="-285750" defTabSz="114297">
              <a:buFont typeface="Arial" panose="020B0604020202020204" pitchFamily="34" charset="0"/>
              <a:buChar char="•"/>
              <a:defRPr/>
            </a:pPr>
            <a:endParaRPr lang="en-US" sz="1400" noProof="0" dirty="0">
              <a:solidFill>
                <a:srgbClr val="002677"/>
              </a:solidFill>
              <a:latin typeface="Calibri Regular" charset="0"/>
            </a:endParaRPr>
          </a:p>
          <a:p>
            <a:pPr marL="285750" indent="-285750" defTabSz="114297">
              <a:buFont typeface="Arial" panose="020B0604020202020204" pitchFamily="34" charset="0"/>
              <a:buChar char="•"/>
              <a:defRPr/>
            </a:pPr>
            <a:r>
              <a:rPr lang="en-US" sz="1400" dirty="0">
                <a:solidFill>
                  <a:srgbClr val="002677"/>
                </a:solidFill>
                <a:latin typeface="Calibri Regular" charset="0"/>
              </a:rPr>
              <a:t>Hot spot management</a:t>
            </a:r>
            <a:endParaRPr lang="en-US" sz="1400" noProof="0" dirty="0">
              <a:solidFill>
                <a:srgbClr val="002677"/>
              </a:solidFill>
              <a:latin typeface="Calibri Regular" charset="0"/>
            </a:endParaRPr>
          </a:p>
          <a:p>
            <a:pPr defTabSz="114297">
              <a:defRPr/>
            </a:pPr>
            <a:endParaRPr lang="en-ZA" sz="1400" dirty="0">
              <a:solidFill>
                <a:srgbClr val="002677"/>
              </a:solidFill>
              <a:latin typeface="Calibri Regular" charset="0"/>
            </a:endParaRPr>
          </a:p>
          <a:p>
            <a:pPr marL="285750" indent="-285750" defTabSz="114297">
              <a:buFont typeface="Arial" panose="020B0604020202020204" pitchFamily="34" charset="0"/>
              <a:buChar char="•"/>
              <a:defRPr/>
            </a:pPr>
            <a:r>
              <a:rPr lang="en-ZA" sz="1400" dirty="0">
                <a:solidFill>
                  <a:srgbClr val="002677"/>
                </a:solidFill>
                <a:latin typeface="Calibri Regular" charset="0"/>
              </a:rPr>
              <a:t>Programme de formation avec  l’aide des maries  des cibles potentielles</a:t>
            </a:r>
          </a:p>
          <a:p>
            <a:pPr defTabSz="114297">
              <a:defRPr/>
            </a:pPr>
            <a:endParaRPr kumimoji="0" lang="en-ZA" sz="1400" b="0" i="0" u="none" strike="noStrike" kern="1200" cap="none" spc="0" normalizeH="0" baseline="0" noProof="0" dirty="0">
              <a:ln>
                <a:noFill/>
              </a:ln>
              <a:solidFill>
                <a:srgbClr val="002677"/>
              </a:solidFill>
              <a:effectLst/>
              <a:uLnTx/>
              <a:uFillTx/>
              <a:latin typeface="Calibri Regular" charset="0"/>
              <a:ea typeface="+mn-ea"/>
              <a:cs typeface="+mn-cs"/>
            </a:endParaRPr>
          </a:p>
          <a:p>
            <a:pPr marL="285750" indent="-285750" defTabSz="114297">
              <a:buFont typeface="Arial" panose="020B0604020202020204" pitchFamily="34" charset="0"/>
              <a:buChar char="•"/>
              <a:defRPr/>
            </a:pPr>
            <a:r>
              <a:rPr lang="en-ZA" sz="1400" dirty="0">
                <a:solidFill>
                  <a:srgbClr val="002677"/>
                </a:solidFill>
                <a:latin typeface="Calibri Regular" charset="0"/>
              </a:rPr>
              <a:t>Recruter des apporteurs d’affaires</a:t>
            </a:r>
          </a:p>
          <a:p>
            <a:pPr defTabSz="114297">
              <a:defRPr/>
            </a:pPr>
            <a:endParaRPr kumimoji="0" lang="en-US" sz="1400" b="0" i="0" u="none" strike="noStrike" kern="1200" cap="none" spc="0" normalizeH="0" baseline="0" noProof="0" dirty="0">
              <a:ln>
                <a:noFill/>
              </a:ln>
              <a:solidFill>
                <a:srgbClr val="002677"/>
              </a:solidFill>
              <a:effectLst/>
              <a:uLnTx/>
              <a:uFillTx/>
              <a:latin typeface="Calibri Regular" charset="0"/>
              <a:ea typeface="+mn-ea"/>
              <a:cs typeface="+mn-cs"/>
            </a:endParaRPr>
          </a:p>
        </p:txBody>
      </p:sp>
      <p:sp>
        <p:nvSpPr>
          <p:cNvPr id="27" name="Rectangle 26">
            <a:extLst>
              <a:ext uri="{FF2B5EF4-FFF2-40B4-BE49-F238E27FC236}">
                <a16:creationId xmlns:a16="http://schemas.microsoft.com/office/drawing/2014/main" id="{4DD727AA-C6CA-CC76-4785-F6EDB9B76554}"/>
              </a:ext>
            </a:extLst>
          </p:cNvPr>
          <p:cNvSpPr/>
          <p:nvPr/>
        </p:nvSpPr>
        <p:spPr>
          <a:xfrm>
            <a:off x="4371509" y="4616917"/>
            <a:ext cx="3273907" cy="1852039"/>
          </a:xfrm>
          <a:prstGeom prst="rect">
            <a:avLst/>
          </a:prstGeom>
          <a:solidFill>
            <a:schemeClr val="bg1"/>
          </a:solidFill>
          <a:ln w="12700" cap="flat" cmpd="sng" algn="ctr">
            <a:noFill/>
            <a:prstDash val="solid"/>
            <a:miter lim="800000"/>
          </a:ln>
          <a:effectLst/>
        </p:spPr>
        <p:txBody>
          <a:bodyPr lIns="91438" tIns="45719" rIns="91438" bIns="45719" rtlCol="0" anchor="t"/>
          <a:lstStyle/>
          <a:p>
            <a:pPr marL="285750" indent="-285750" defTabSz="114297">
              <a:buFont typeface="Arial" panose="020B0604020202020204" pitchFamily="34" charset="0"/>
              <a:buChar char="•"/>
              <a:defRPr/>
            </a:pPr>
            <a:endParaRPr kumimoji="0" lang="en-US" sz="1400" b="0" i="0" u="none" strike="noStrike" kern="1200" cap="none" spc="0" normalizeH="0" baseline="0" noProof="0" dirty="0">
              <a:ln>
                <a:noFill/>
              </a:ln>
              <a:solidFill>
                <a:srgbClr val="002677"/>
              </a:solidFill>
              <a:effectLst/>
              <a:uLnTx/>
              <a:uFillTx/>
              <a:latin typeface="Calibri Regular" charset="0"/>
              <a:ea typeface="+mn-ea"/>
              <a:cs typeface="+mn-cs"/>
            </a:endParaRPr>
          </a:p>
          <a:p>
            <a:pPr marL="285750" indent="-285750" defTabSz="114297">
              <a:buFont typeface="Arial" panose="020B0604020202020204" pitchFamily="34" charset="0"/>
              <a:buChar char="•"/>
              <a:defRPr/>
            </a:pPr>
            <a:r>
              <a:rPr lang="en-ZA" sz="1400" dirty="0">
                <a:solidFill>
                  <a:srgbClr val="002677"/>
                </a:solidFill>
                <a:latin typeface="Calibri Regular" charset="0"/>
              </a:rPr>
              <a:t>Développer un reseau de redistributeurs </a:t>
            </a:r>
          </a:p>
          <a:p>
            <a:pPr defTabSz="114297">
              <a:defRPr/>
            </a:pPr>
            <a:endParaRPr lang="en-ZA" sz="1400" dirty="0">
              <a:solidFill>
                <a:srgbClr val="002677"/>
              </a:solidFill>
              <a:latin typeface="Calibri Regular" charset="0"/>
            </a:endParaRPr>
          </a:p>
          <a:p>
            <a:pPr defTabSz="114297">
              <a:defRPr/>
            </a:pPr>
            <a:endParaRPr kumimoji="0" lang="en-ZA" sz="1400" b="0" i="0" u="none" strike="noStrike" kern="1200" cap="none" spc="0" normalizeH="0" baseline="0" noProof="0" dirty="0">
              <a:ln>
                <a:noFill/>
              </a:ln>
              <a:solidFill>
                <a:srgbClr val="002677"/>
              </a:solidFill>
              <a:effectLst/>
              <a:uLnTx/>
              <a:uFillTx/>
              <a:latin typeface="Calibri Regular" charset="0"/>
              <a:ea typeface="+mn-ea"/>
              <a:cs typeface="+mn-cs"/>
            </a:endParaRPr>
          </a:p>
          <a:p>
            <a:pPr marL="285750" indent="-285750" defTabSz="114297">
              <a:buFont typeface="Arial" panose="020B0604020202020204" pitchFamily="34" charset="0"/>
              <a:buChar char="•"/>
              <a:defRPr/>
            </a:pPr>
            <a:r>
              <a:rPr lang="en-ZA" sz="1400" dirty="0">
                <a:solidFill>
                  <a:srgbClr val="002677"/>
                </a:solidFill>
                <a:latin typeface="Calibri Regular" charset="0"/>
              </a:rPr>
              <a:t>Mettre en place un programme de promotion</a:t>
            </a:r>
          </a:p>
        </p:txBody>
      </p:sp>
      <p:sp>
        <p:nvSpPr>
          <p:cNvPr id="28" name="Rectangle 27">
            <a:extLst>
              <a:ext uri="{FF2B5EF4-FFF2-40B4-BE49-F238E27FC236}">
                <a16:creationId xmlns:a16="http://schemas.microsoft.com/office/drawing/2014/main" id="{C3149A63-ADE7-4D5F-B9E1-7C2C9FFFA387}"/>
              </a:ext>
            </a:extLst>
          </p:cNvPr>
          <p:cNvSpPr/>
          <p:nvPr/>
        </p:nvSpPr>
        <p:spPr>
          <a:xfrm>
            <a:off x="7835073" y="4616916"/>
            <a:ext cx="3050466" cy="1852039"/>
          </a:xfrm>
          <a:prstGeom prst="rect">
            <a:avLst/>
          </a:prstGeom>
          <a:solidFill>
            <a:schemeClr val="bg1"/>
          </a:solidFill>
          <a:ln w="12700" cap="flat" cmpd="sng" algn="ctr">
            <a:noFill/>
            <a:prstDash val="solid"/>
            <a:miter lim="800000"/>
          </a:ln>
          <a:effectLst/>
        </p:spPr>
        <p:txBody>
          <a:bodyPr lIns="91438" tIns="45719" rIns="91438" bIns="45719" rtlCol="0" anchor="t"/>
          <a:lstStyle/>
          <a:p>
            <a:pPr marL="285750" indent="-285750" defTabSz="114297">
              <a:buFont typeface="Arial" panose="020B0604020202020204" pitchFamily="34" charset="0"/>
              <a:buChar char="•"/>
              <a:defRPr/>
            </a:pPr>
            <a:endParaRPr lang="en-US" sz="1400" dirty="0">
              <a:solidFill>
                <a:srgbClr val="002677"/>
              </a:solidFill>
              <a:latin typeface="Calibri Regular" charset="0"/>
            </a:endParaRPr>
          </a:p>
          <a:p>
            <a:pPr marL="285750" indent="-285750" defTabSz="114297">
              <a:buFont typeface="Arial" panose="020B0604020202020204" pitchFamily="34" charset="0"/>
              <a:buChar char="•"/>
              <a:defRPr/>
            </a:pPr>
            <a:r>
              <a:rPr lang="en-US" sz="1400" dirty="0">
                <a:solidFill>
                  <a:srgbClr val="002677"/>
                </a:solidFill>
                <a:latin typeface="Calibri Regular" charset="0"/>
              </a:rPr>
              <a:t>Conception des affiches, t-shirt et leaflet,</a:t>
            </a:r>
            <a:endParaRPr kumimoji="0" lang="en-US" sz="1400" b="0" i="0" u="none" strike="noStrike" kern="1200" cap="none" spc="0" normalizeH="0" baseline="0" noProof="0" dirty="0">
              <a:ln>
                <a:noFill/>
              </a:ln>
              <a:solidFill>
                <a:srgbClr val="002677"/>
              </a:solidFill>
              <a:effectLst/>
              <a:uLnTx/>
              <a:uFillTx/>
              <a:latin typeface="Calibri Regular" charset="0"/>
              <a:ea typeface="+mn-ea"/>
              <a:cs typeface="+mn-cs"/>
            </a:endParaRPr>
          </a:p>
          <a:p>
            <a:pPr defTabSz="114297">
              <a:defRPr/>
            </a:pPr>
            <a:r>
              <a:rPr lang="en-ZA" sz="1400" dirty="0">
                <a:solidFill>
                  <a:srgbClr val="002677"/>
                </a:solidFill>
                <a:latin typeface="Calibri Regular" charset="0"/>
              </a:rPr>
              <a:t> </a:t>
            </a:r>
          </a:p>
          <a:p>
            <a:pPr marL="285750" indent="-285750" defTabSz="114297">
              <a:buFont typeface="Arial" panose="020B0604020202020204" pitchFamily="34" charset="0"/>
              <a:buChar char="•"/>
              <a:defRPr/>
            </a:pPr>
            <a:r>
              <a:rPr lang="en-ZA" sz="1400" dirty="0">
                <a:solidFill>
                  <a:srgbClr val="002677"/>
                </a:solidFill>
                <a:latin typeface="Calibri Regular" charset="0"/>
              </a:rPr>
              <a:t>Sponsoring d’évènements  participation aux foires et salons à grande audience</a:t>
            </a:r>
          </a:p>
          <a:p>
            <a:pPr defTabSz="114297">
              <a:defRPr/>
            </a:pPr>
            <a:endParaRPr kumimoji="0" lang="en-ZA" sz="1400" b="0" i="0" u="none" strike="noStrike" kern="1200" cap="none" spc="0" normalizeH="0" baseline="0" noProof="0" dirty="0">
              <a:ln>
                <a:noFill/>
              </a:ln>
              <a:solidFill>
                <a:srgbClr val="002677"/>
              </a:solidFill>
              <a:effectLst/>
              <a:uLnTx/>
              <a:uFillTx/>
              <a:latin typeface="Calibri Regular" charset="0"/>
              <a:ea typeface="+mn-ea"/>
              <a:cs typeface="+mn-cs"/>
            </a:endParaRPr>
          </a:p>
          <a:p>
            <a:pPr marL="285750" indent="-285750" defTabSz="114297">
              <a:buFont typeface="Arial" panose="020B0604020202020204" pitchFamily="34" charset="0"/>
              <a:buChar char="•"/>
              <a:defRPr/>
            </a:pPr>
            <a:endParaRPr lang="en-ZA" sz="1400" dirty="0">
              <a:solidFill>
                <a:srgbClr val="002677"/>
              </a:solidFill>
              <a:latin typeface="Calibri Regular" charset="0"/>
            </a:endParaRPr>
          </a:p>
        </p:txBody>
      </p:sp>
    </p:spTree>
    <p:extLst>
      <p:ext uri="{BB962C8B-B14F-4D97-AF65-F5344CB8AC3E}">
        <p14:creationId xmlns:p14="http://schemas.microsoft.com/office/powerpoint/2010/main" val="3964673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F6F1BC-BF10-4CA7-AA40-86A3E227FE56}"/>
              </a:ext>
            </a:extLst>
          </p:cNvPr>
          <p:cNvSpPr/>
          <p:nvPr/>
        </p:nvSpPr>
        <p:spPr>
          <a:xfrm>
            <a:off x="0" y="5793971"/>
            <a:ext cx="12192000" cy="10640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6048225" y="907102"/>
            <a:ext cx="66974" cy="11625263"/>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3" name="Image 2">
            <a:extLst>
              <a:ext uri="{FF2B5EF4-FFF2-40B4-BE49-F238E27FC236}">
                <a16:creationId xmlns:a16="http://schemas.microsoft.com/office/drawing/2014/main" id="{A6616A4C-331E-7AF6-2C32-F998858E26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817" y="291613"/>
            <a:ext cx="2743200" cy="1116610"/>
          </a:xfrm>
          <a:prstGeom prst="rect">
            <a:avLst/>
          </a:prstGeom>
        </p:spPr>
      </p:pic>
      <p:sp>
        <p:nvSpPr>
          <p:cNvPr id="4" name="Rectangle 10">
            <a:extLst>
              <a:ext uri="{FF2B5EF4-FFF2-40B4-BE49-F238E27FC236}">
                <a16:creationId xmlns:a16="http://schemas.microsoft.com/office/drawing/2014/main" id="{BB398C07-1B36-E148-02E2-04C45D0F08A4}"/>
              </a:ext>
            </a:extLst>
          </p:cNvPr>
          <p:cNvSpPr/>
          <p:nvPr/>
        </p:nvSpPr>
        <p:spPr>
          <a:xfrm>
            <a:off x="1993250" y="1408223"/>
            <a:ext cx="1481385"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a:solidFill>
                  <a:schemeClr val="bg1"/>
                </a:solidFill>
                <a:cs typeface="Arial" charset="0"/>
              </a:rPr>
              <a:t>Janvier 2023</a:t>
            </a:r>
            <a:endParaRPr lang="en-US" sz="1600" kern="0" dirty="0">
              <a:solidFill>
                <a:schemeClr val="bg1"/>
              </a:solidFill>
              <a:cs typeface="Arial" pitchFamily="34" charset="0"/>
            </a:endParaRPr>
          </a:p>
        </p:txBody>
      </p:sp>
      <p:sp>
        <p:nvSpPr>
          <p:cNvPr id="5" name="Rectangle 10">
            <a:extLst>
              <a:ext uri="{FF2B5EF4-FFF2-40B4-BE49-F238E27FC236}">
                <a16:creationId xmlns:a16="http://schemas.microsoft.com/office/drawing/2014/main" id="{0100932D-F402-98A1-5AB7-FC35B45C93D4}"/>
              </a:ext>
            </a:extLst>
          </p:cNvPr>
          <p:cNvSpPr/>
          <p:nvPr/>
        </p:nvSpPr>
        <p:spPr>
          <a:xfrm>
            <a:off x="3531525" y="1394576"/>
            <a:ext cx="1501902"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a:solidFill>
                  <a:schemeClr val="bg1"/>
                </a:solidFill>
                <a:cs typeface="Arial" charset="0"/>
              </a:rPr>
              <a:t>Février 2023</a:t>
            </a:r>
            <a:endParaRPr lang="en-US" sz="1600" kern="0" dirty="0">
              <a:solidFill>
                <a:schemeClr val="bg1"/>
              </a:solidFill>
              <a:cs typeface="Arial" pitchFamily="34" charset="0"/>
            </a:endParaRPr>
          </a:p>
        </p:txBody>
      </p:sp>
      <p:sp>
        <p:nvSpPr>
          <p:cNvPr id="7" name="Rectangle 10">
            <a:extLst>
              <a:ext uri="{FF2B5EF4-FFF2-40B4-BE49-F238E27FC236}">
                <a16:creationId xmlns:a16="http://schemas.microsoft.com/office/drawing/2014/main" id="{C8674CC9-5FAC-232B-4820-D40A38659B2E}"/>
              </a:ext>
            </a:extLst>
          </p:cNvPr>
          <p:cNvSpPr/>
          <p:nvPr/>
        </p:nvSpPr>
        <p:spPr>
          <a:xfrm>
            <a:off x="5082089" y="1408223"/>
            <a:ext cx="1607030"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a:solidFill>
                  <a:schemeClr val="bg1"/>
                </a:solidFill>
                <a:cs typeface="Arial" charset="0"/>
              </a:rPr>
              <a:t>Mars 2023</a:t>
            </a:r>
            <a:endParaRPr lang="en-US" sz="1600" kern="0" dirty="0">
              <a:solidFill>
                <a:schemeClr val="bg1"/>
              </a:solidFill>
              <a:cs typeface="Arial" pitchFamily="34" charset="0"/>
            </a:endParaRPr>
          </a:p>
        </p:txBody>
      </p:sp>
      <p:sp>
        <p:nvSpPr>
          <p:cNvPr id="8" name="Rectangle 10">
            <a:extLst>
              <a:ext uri="{FF2B5EF4-FFF2-40B4-BE49-F238E27FC236}">
                <a16:creationId xmlns:a16="http://schemas.microsoft.com/office/drawing/2014/main" id="{8672DDB3-A01D-6AA7-C90A-0ACB4DAFD630}"/>
              </a:ext>
            </a:extLst>
          </p:cNvPr>
          <p:cNvSpPr/>
          <p:nvPr/>
        </p:nvSpPr>
        <p:spPr>
          <a:xfrm>
            <a:off x="6743214" y="1394576"/>
            <a:ext cx="1630346"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a:solidFill>
                  <a:schemeClr val="bg1"/>
                </a:solidFill>
                <a:cs typeface="Arial" charset="0"/>
              </a:rPr>
              <a:t>Avril 2023</a:t>
            </a:r>
            <a:endParaRPr lang="en-US" sz="1600" kern="0" dirty="0">
              <a:solidFill>
                <a:schemeClr val="bg1"/>
              </a:solidFill>
              <a:cs typeface="Arial" pitchFamily="34" charset="0"/>
            </a:endParaRPr>
          </a:p>
        </p:txBody>
      </p:sp>
      <p:sp>
        <p:nvSpPr>
          <p:cNvPr id="9" name="Rectangle 10">
            <a:extLst>
              <a:ext uri="{FF2B5EF4-FFF2-40B4-BE49-F238E27FC236}">
                <a16:creationId xmlns:a16="http://schemas.microsoft.com/office/drawing/2014/main" id="{15E82597-4858-348E-2F34-83E33DE78ED1}"/>
              </a:ext>
            </a:extLst>
          </p:cNvPr>
          <p:cNvSpPr/>
          <p:nvPr/>
        </p:nvSpPr>
        <p:spPr>
          <a:xfrm>
            <a:off x="8416779" y="1408223"/>
            <a:ext cx="1745504"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a:solidFill>
                  <a:schemeClr val="bg1"/>
                </a:solidFill>
                <a:cs typeface="Arial" charset="0"/>
              </a:rPr>
              <a:t>Mai 2023</a:t>
            </a:r>
            <a:endParaRPr lang="en-US" sz="1600" kern="0" dirty="0">
              <a:solidFill>
                <a:schemeClr val="bg1"/>
              </a:solidFill>
              <a:cs typeface="Arial" pitchFamily="34" charset="0"/>
            </a:endParaRPr>
          </a:p>
        </p:txBody>
      </p:sp>
      <p:sp>
        <p:nvSpPr>
          <p:cNvPr id="10" name="Rectangle 10">
            <a:extLst>
              <a:ext uri="{FF2B5EF4-FFF2-40B4-BE49-F238E27FC236}">
                <a16:creationId xmlns:a16="http://schemas.microsoft.com/office/drawing/2014/main" id="{8A07F9BC-5C78-A219-94EC-E06038C922F1}"/>
              </a:ext>
            </a:extLst>
          </p:cNvPr>
          <p:cNvSpPr/>
          <p:nvPr/>
        </p:nvSpPr>
        <p:spPr>
          <a:xfrm>
            <a:off x="10232465" y="1408223"/>
            <a:ext cx="1607030" cy="354013"/>
          </a:xfrm>
          <a:prstGeom prst="roundRect">
            <a:avLst/>
          </a:prstGeom>
          <a:ln/>
        </p:spPr>
        <p:style>
          <a:lnRef idx="1">
            <a:schemeClr val="accent2"/>
          </a:lnRef>
          <a:fillRef idx="2">
            <a:schemeClr val="accent2"/>
          </a:fillRef>
          <a:effectRef idx="1">
            <a:schemeClr val="accent2"/>
          </a:effectRef>
          <a:fontRef idx="minor">
            <a:schemeClr val="dk1"/>
          </a:fontRef>
        </p:style>
        <p:txBody>
          <a:bodyPr lIns="0" tIns="0" rIns="0" bIns="0" anchor="ctr" anchorCtr="1"/>
          <a:lstStyle>
            <a:defPPr>
              <a:defRPr lang="ja-JP"/>
            </a:defPPr>
            <a:lvl1pPr marL="0" algn="l" defTabSz="914353" rtl="0" eaLnBrk="1" latinLnBrk="0" hangingPunct="1">
              <a:defRPr kumimoji="1" sz="1800" kern="1200">
                <a:solidFill>
                  <a:schemeClr val="tx1"/>
                </a:solidFill>
                <a:latin typeface="+mn-lt"/>
                <a:ea typeface="+mn-ea"/>
                <a:cs typeface="+mn-cs"/>
              </a:defRPr>
            </a:lvl1pPr>
            <a:lvl2pPr marL="457177" algn="l" defTabSz="914353" rtl="0" eaLnBrk="1" latinLnBrk="0" hangingPunct="1">
              <a:defRPr kumimoji="1" sz="1800" kern="1200">
                <a:solidFill>
                  <a:schemeClr val="tx1"/>
                </a:solidFill>
                <a:latin typeface="+mn-lt"/>
                <a:ea typeface="+mn-ea"/>
                <a:cs typeface="+mn-cs"/>
              </a:defRPr>
            </a:lvl2pPr>
            <a:lvl3pPr marL="914353" algn="l" defTabSz="914353" rtl="0" eaLnBrk="1" latinLnBrk="0" hangingPunct="1">
              <a:defRPr kumimoji="1" sz="1800" kern="1200">
                <a:solidFill>
                  <a:schemeClr val="tx1"/>
                </a:solidFill>
                <a:latin typeface="+mn-lt"/>
                <a:ea typeface="+mn-ea"/>
                <a:cs typeface="+mn-cs"/>
              </a:defRPr>
            </a:lvl3pPr>
            <a:lvl4pPr marL="1371530" algn="l" defTabSz="914353" rtl="0" eaLnBrk="1" latinLnBrk="0" hangingPunct="1">
              <a:defRPr kumimoji="1" sz="1800" kern="1200">
                <a:solidFill>
                  <a:schemeClr val="tx1"/>
                </a:solidFill>
                <a:latin typeface="+mn-lt"/>
                <a:ea typeface="+mn-ea"/>
                <a:cs typeface="+mn-cs"/>
              </a:defRPr>
            </a:lvl4pPr>
            <a:lvl5pPr marL="1828706" algn="l" defTabSz="914353" rtl="0" eaLnBrk="1" latinLnBrk="0" hangingPunct="1">
              <a:defRPr kumimoji="1" sz="1800" kern="1200">
                <a:solidFill>
                  <a:schemeClr val="tx1"/>
                </a:solidFill>
                <a:latin typeface="+mn-lt"/>
                <a:ea typeface="+mn-ea"/>
                <a:cs typeface="+mn-cs"/>
              </a:defRPr>
            </a:lvl5pPr>
            <a:lvl6pPr marL="2285883" algn="l" defTabSz="914353" rtl="0" eaLnBrk="1" latinLnBrk="0" hangingPunct="1">
              <a:defRPr kumimoji="1" sz="1800" kern="1200">
                <a:solidFill>
                  <a:schemeClr val="tx1"/>
                </a:solidFill>
                <a:latin typeface="+mn-lt"/>
                <a:ea typeface="+mn-ea"/>
                <a:cs typeface="+mn-cs"/>
              </a:defRPr>
            </a:lvl6pPr>
            <a:lvl7pPr marL="2743060" algn="l" defTabSz="914353" rtl="0" eaLnBrk="1" latinLnBrk="0" hangingPunct="1">
              <a:defRPr kumimoji="1" sz="1800" kern="1200">
                <a:solidFill>
                  <a:schemeClr val="tx1"/>
                </a:solidFill>
                <a:latin typeface="+mn-lt"/>
                <a:ea typeface="+mn-ea"/>
                <a:cs typeface="+mn-cs"/>
              </a:defRPr>
            </a:lvl7pPr>
            <a:lvl8pPr marL="3200236" algn="l" defTabSz="914353" rtl="0" eaLnBrk="1" latinLnBrk="0" hangingPunct="1">
              <a:defRPr kumimoji="1" sz="1800" kern="1200">
                <a:solidFill>
                  <a:schemeClr val="tx1"/>
                </a:solidFill>
                <a:latin typeface="+mn-lt"/>
                <a:ea typeface="+mn-ea"/>
                <a:cs typeface="+mn-cs"/>
              </a:defRPr>
            </a:lvl8pPr>
            <a:lvl9pPr marL="3657413" algn="l" defTabSz="914353" rtl="0" eaLnBrk="1" latinLnBrk="0" hangingPunct="1">
              <a:defRPr kumimoji="1" sz="1800" kern="1200">
                <a:solidFill>
                  <a:schemeClr val="tx1"/>
                </a:solidFill>
                <a:latin typeface="+mn-lt"/>
                <a:ea typeface="+mn-ea"/>
                <a:cs typeface="+mn-cs"/>
              </a:defRPr>
            </a:lvl9pPr>
          </a:lstStyle>
          <a:p>
            <a:pPr algn="ctr" defTabSz="912808" hangingPunct="0">
              <a:lnSpc>
                <a:spcPct val="120000"/>
              </a:lnSpc>
              <a:spcBef>
                <a:spcPts val="2000"/>
              </a:spcBef>
              <a:defRPr sz="1800" b="0" i="0" u="none" strike="noStrike" kern="0" cap="none" spc="0" baseline="0">
                <a:solidFill>
                  <a:srgbClr val="000000"/>
                </a:solidFill>
                <a:uFillTx/>
              </a:defRPr>
            </a:pPr>
            <a:r>
              <a:rPr lang="en-US" sz="1600" b="1" kern="0" dirty="0" err="1">
                <a:solidFill>
                  <a:schemeClr val="bg1"/>
                </a:solidFill>
                <a:cs typeface="Arial" charset="0"/>
              </a:rPr>
              <a:t>Juin</a:t>
            </a:r>
            <a:r>
              <a:rPr lang="en-US" sz="1600" b="1" kern="0" dirty="0">
                <a:solidFill>
                  <a:schemeClr val="bg1"/>
                </a:solidFill>
                <a:cs typeface="Arial" charset="0"/>
              </a:rPr>
              <a:t> 2023</a:t>
            </a:r>
            <a:endParaRPr lang="en-US" sz="1600" kern="0" dirty="0">
              <a:solidFill>
                <a:schemeClr val="bg1"/>
              </a:solidFill>
              <a:cs typeface="Arial" pitchFamily="34" charset="0"/>
            </a:endParaRPr>
          </a:p>
        </p:txBody>
      </p:sp>
      <p:sp>
        <p:nvSpPr>
          <p:cNvPr id="11" name="ZoneTexte 10">
            <a:extLst>
              <a:ext uri="{FF2B5EF4-FFF2-40B4-BE49-F238E27FC236}">
                <a16:creationId xmlns:a16="http://schemas.microsoft.com/office/drawing/2014/main" id="{2DEAFAF6-C51B-256E-ECD1-01F34D0105B9}"/>
              </a:ext>
            </a:extLst>
          </p:cNvPr>
          <p:cNvSpPr txBox="1"/>
          <p:nvPr/>
        </p:nvSpPr>
        <p:spPr>
          <a:xfrm>
            <a:off x="279648" y="1820956"/>
            <a:ext cx="1438033" cy="1632859"/>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en-US" sz="1600" dirty="0"/>
              <a:t>Développer le portefeuille client</a:t>
            </a:r>
          </a:p>
        </p:txBody>
      </p:sp>
      <p:sp>
        <p:nvSpPr>
          <p:cNvPr id="12" name="ZoneTexte 11">
            <a:extLst>
              <a:ext uri="{FF2B5EF4-FFF2-40B4-BE49-F238E27FC236}">
                <a16:creationId xmlns:a16="http://schemas.microsoft.com/office/drawing/2014/main" id="{28E609E7-9FAB-E180-EC85-3B073460E97E}"/>
              </a:ext>
            </a:extLst>
          </p:cNvPr>
          <p:cNvSpPr txBox="1"/>
          <p:nvPr/>
        </p:nvSpPr>
        <p:spPr>
          <a:xfrm>
            <a:off x="267572" y="3487932"/>
            <a:ext cx="1438034" cy="1630640"/>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en-US" sz="1600" dirty="0"/>
              <a:t>Animer le portefeuille client</a:t>
            </a:r>
          </a:p>
        </p:txBody>
      </p:sp>
      <p:sp>
        <p:nvSpPr>
          <p:cNvPr id="13" name="ZoneTexte 12">
            <a:extLst>
              <a:ext uri="{FF2B5EF4-FFF2-40B4-BE49-F238E27FC236}">
                <a16:creationId xmlns:a16="http://schemas.microsoft.com/office/drawing/2014/main" id="{598EC186-FF09-2F42-B1B7-D00FA631D591}"/>
              </a:ext>
            </a:extLst>
          </p:cNvPr>
          <p:cNvSpPr txBox="1"/>
          <p:nvPr/>
        </p:nvSpPr>
        <p:spPr>
          <a:xfrm>
            <a:off x="267571" y="5152689"/>
            <a:ext cx="1450110" cy="1533557"/>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eaLnBrk="1" fontAlgn="auto" hangingPunct="1">
              <a:spcBef>
                <a:spcPts val="0"/>
              </a:spcBef>
              <a:spcAft>
                <a:spcPts val="0"/>
              </a:spcAft>
              <a:defRPr/>
            </a:pPr>
            <a:r>
              <a:rPr lang="en-US" sz="1600" dirty="0"/>
              <a:t>Construire une visibilité</a:t>
            </a:r>
          </a:p>
        </p:txBody>
      </p:sp>
      <p:cxnSp>
        <p:nvCxnSpPr>
          <p:cNvPr id="14" name="Connecteur droit 13">
            <a:extLst>
              <a:ext uri="{FF2B5EF4-FFF2-40B4-BE49-F238E27FC236}">
                <a16:creationId xmlns:a16="http://schemas.microsoft.com/office/drawing/2014/main" id="{E8A00AD0-4572-AF2E-4B34-0C681624BBA0}"/>
              </a:ext>
            </a:extLst>
          </p:cNvPr>
          <p:cNvCxnSpPr>
            <a:cxnSpLocks/>
          </p:cNvCxnSpPr>
          <p:nvPr/>
        </p:nvCxnSpPr>
        <p:spPr>
          <a:xfrm>
            <a:off x="267571" y="1776793"/>
            <a:ext cx="116078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9F96BFD-D5F7-37F5-D218-EDDB53886E98}"/>
              </a:ext>
            </a:extLst>
          </p:cNvPr>
          <p:cNvCxnSpPr>
            <a:cxnSpLocks/>
          </p:cNvCxnSpPr>
          <p:nvPr/>
        </p:nvCxnSpPr>
        <p:spPr>
          <a:xfrm flipV="1">
            <a:off x="330080" y="3454416"/>
            <a:ext cx="11607800" cy="2575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2FFAE7E6-58BE-29AA-F3D6-8D6BB224400A}"/>
              </a:ext>
            </a:extLst>
          </p:cNvPr>
          <p:cNvCxnSpPr>
            <a:cxnSpLocks/>
          </p:cNvCxnSpPr>
          <p:nvPr/>
        </p:nvCxnSpPr>
        <p:spPr>
          <a:xfrm>
            <a:off x="300832" y="5117174"/>
            <a:ext cx="116078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AF926F1D-449E-E682-3076-03C8C5648AA7}"/>
              </a:ext>
            </a:extLst>
          </p:cNvPr>
          <p:cNvCxnSpPr>
            <a:cxnSpLocks/>
          </p:cNvCxnSpPr>
          <p:nvPr/>
        </p:nvCxnSpPr>
        <p:spPr>
          <a:xfrm>
            <a:off x="330080" y="6686246"/>
            <a:ext cx="116078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C6E01E95-D100-12F7-0B2A-FD5FAB84753B}"/>
              </a:ext>
            </a:extLst>
          </p:cNvPr>
          <p:cNvCxnSpPr>
            <a:cxnSpLocks/>
          </p:cNvCxnSpPr>
          <p:nvPr/>
        </p:nvCxnSpPr>
        <p:spPr>
          <a:xfrm flipH="1">
            <a:off x="193183" y="1820956"/>
            <a:ext cx="36172" cy="478590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0B712306-A721-86BF-5942-BE08CF898B63}"/>
              </a:ext>
            </a:extLst>
          </p:cNvPr>
          <p:cNvCxnSpPr>
            <a:cxnSpLocks/>
          </p:cNvCxnSpPr>
          <p:nvPr/>
        </p:nvCxnSpPr>
        <p:spPr>
          <a:xfrm>
            <a:off x="1806988" y="1820956"/>
            <a:ext cx="0" cy="478590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CB6E9D35-49C2-5AF4-0FAF-3031BEFCE0F9}"/>
              </a:ext>
            </a:extLst>
          </p:cNvPr>
          <p:cNvCxnSpPr>
            <a:cxnSpLocks/>
          </p:cNvCxnSpPr>
          <p:nvPr/>
        </p:nvCxnSpPr>
        <p:spPr>
          <a:xfrm>
            <a:off x="3474635" y="1820956"/>
            <a:ext cx="0" cy="478590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C3CF320C-62E5-C1D1-0DE8-6E174D25FDA0}"/>
              </a:ext>
            </a:extLst>
          </p:cNvPr>
          <p:cNvCxnSpPr>
            <a:cxnSpLocks/>
          </p:cNvCxnSpPr>
          <p:nvPr/>
        </p:nvCxnSpPr>
        <p:spPr>
          <a:xfrm>
            <a:off x="5033427" y="1820956"/>
            <a:ext cx="0" cy="476051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FB730216-8F57-C8D1-F0BB-35C9DDC661B1}"/>
              </a:ext>
            </a:extLst>
          </p:cNvPr>
          <p:cNvCxnSpPr>
            <a:cxnSpLocks/>
          </p:cNvCxnSpPr>
          <p:nvPr/>
        </p:nvCxnSpPr>
        <p:spPr>
          <a:xfrm>
            <a:off x="6758578" y="1748589"/>
            <a:ext cx="0" cy="4902945"/>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BDC98653-1220-F4D1-DC1E-2BA879EF2F6F}"/>
              </a:ext>
            </a:extLst>
          </p:cNvPr>
          <p:cNvCxnSpPr>
            <a:cxnSpLocks/>
          </p:cNvCxnSpPr>
          <p:nvPr/>
        </p:nvCxnSpPr>
        <p:spPr>
          <a:xfrm flipH="1">
            <a:off x="8385945" y="1776793"/>
            <a:ext cx="30834" cy="4861229"/>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7C29D54F-295D-A010-2222-E5353155BD8B}"/>
              </a:ext>
            </a:extLst>
          </p:cNvPr>
          <p:cNvCxnSpPr>
            <a:cxnSpLocks/>
          </p:cNvCxnSpPr>
          <p:nvPr/>
        </p:nvCxnSpPr>
        <p:spPr>
          <a:xfrm>
            <a:off x="10240503" y="1820956"/>
            <a:ext cx="0" cy="481706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A11D135F-5A5F-4858-F33A-DEB337545F62}"/>
              </a:ext>
            </a:extLst>
          </p:cNvPr>
          <p:cNvCxnSpPr>
            <a:cxnSpLocks/>
          </p:cNvCxnSpPr>
          <p:nvPr/>
        </p:nvCxnSpPr>
        <p:spPr>
          <a:xfrm>
            <a:off x="11903815" y="1820956"/>
            <a:ext cx="15535" cy="478590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BAE157C1-349F-0309-59F8-0D33F0E5D99B}"/>
              </a:ext>
            </a:extLst>
          </p:cNvPr>
          <p:cNvSpPr txBox="1"/>
          <p:nvPr/>
        </p:nvSpPr>
        <p:spPr>
          <a:xfrm>
            <a:off x="1864577" y="1848248"/>
            <a:ext cx="3107718" cy="500686"/>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Hot spot management</a:t>
            </a:r>
          </a:p>
        </p:txBody>
      </p:sp>
      <p:sp>
        <p:nvSpPr>
          <p:cNvPr id="24" name="ZoneTexte 23">
            <a:extLst>
              <a:ext uri="{FF2B5EF4-FFF2-40B4-BE49-F238E27FC236}">
                <a16:creationId xmlns:a16="http://schemas.microsoft.com/office/drawing/2014/main" id="{CCB13A8E-EF38-2577-5741-08DBE96F26F8}"/>
              </a:ext>
            </a:extLst>
          </p:cNvPr>
          <p:cNvSpPr txBox="1"/>
          <p:nvPr/>
        </p:nvSpPr>
        <p:spPr>
          <a:xfrm>
            <a:off x="3520406" y="2410239"/>
            <a:ext cx="8310401" cy="449967"/>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a:t>
            </a:r>
            <a:r>
              <a:rPr lang="en-US" dirty="0" err="1"/>
              <a:t>Programme</a:t>
            </a:r>
            <a:r>
              <a:rPr lang="en-US" dirty="0"/>
              <a:t> de formation avec les </a:t>
            </a:r>
            <a:r>
              <a:rPr lang="en-US" dirty="0" err="1"/>
              <a:t>mairies</a:t>
            </a:r>
            <a:r>
              <a:rPr lang="en-US" dirty="0"/>
              <a:t> </a:t>
            </a:r>
            <a:r>
              <a:rPr lang="en-US" dirty="0" err="1"/>
              <a:t>en</a:t>
            </a:r>
            <a:r>
              <a:rPr lang="en-US" dirty="0"/>
              <a:t> direction des </a:t>
            </a:r>
            <a:r>
              <a:rPr lang="en-US" dirty="0" err="1"/>
              <a:t>cibles</a:t>
            </a:r>
            <a:endParaRPr lang="en-US" dirty="0"/>
          </a:p>
        </p:txBody>
      </p:sp>
      <p:sp>
        <p:nvSpPr>
          <p:cNvPr id="26" name="ZoneTexte 25">
            <a:extLst>
              <a:ext uri="{FF2B5EF4-FFF2-40B4-BE49-F238E27FC236}">
                <a16:creationId xmlns:a16="http://schemas.microsoft.com/office/drawing/2014/main" id="{78B274B7-66C8-70F7-5395-31DAD66D6381}"/>
              </a:ext>
            </a:extLst>
          </p:cNvPr>
          <p:cNvSpPr txBox="1"/>
          <p:nvPr/>
        </p:nvSpPr>
        <p:spPr>
          <a:xfrm>
            <a:off x="5068000" y="2950191"/>
            <a:ext cx="6771495" cy="449967"/>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a:t>
            </a:r>
            <a:r>
              <a:rPr lang="en-US" dirty="0" err="1"/>
              <a:t>Recruter</a:t>
            </a:r>
            <a:r>
              <a:rPr lang="en-US" dirty="0"/>
              <a:t> des </a:t>
            </a:r>
            <a:r>
              <a:rPr lang="en-US" dirty="0" err="1"/>
              <a:t>apporteurs</a:t>
            </a:r>
            <a:r>
              <a:rPr lang="en-US" dirty="0"/>
              <a:t> d’affaires</a:t>
            </a:r>
          </a:p>
        </p:txBody>
      </p:sp>
      <p:sp>
        <p:nvSpPr>
          <p:cNvPr id="28" name="ZoneTexte 27">
            <a:extLst>
              <a:ext uri="{FF2B5EF4-FFF2-40B4-BE49-F238E27FC236}">
                <a16:creationId xmlns:a16="http://schemas.microsoft.com/office/drawing/2014/main" id="{19EC8233-100C-A08B-0501-E951F03890B8}"/>
              </a:ext>
            </a:extLst>
          </p:cNvPr>
          <p:cNvSpPr txBox="1"/>
          <p:nvPr/>
        </p:nvSpPr>
        <p:spPr>
          <a:xfrm>
            <a:off x="6797968" y="3535605"/>
            <a:ext cx="5001501" cy="449967"/>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Développer un reseau de </a:t>
            </a:r>
            <a:r>
              <a:rPr lang="en-US" dirty="0" err="1"/>
              <a:t>redistributeurs</a:t>
            </a:r>
            <a:endParaRPr lang="en-US" dirty="0"/>
          </a:p>
        </p:txBody>
      </p:sp>
      <p:sp>
        <p:nvSpPr>
          <p:cNvPr id="30" name="ZoneTexte 29">
            <a:extLst>
              <a:ext uri="{FF2B5EF4-FFF2-40B4-BE49-F238E27FC236}">
                <a16:creationId xmlns:a16="http://schemas.microsoft.com/office/drawing/2014/main" id="{55FB4ABE-40CF-094D-19B5-726A59EEABD9}"/>
              </a:ext>
            </a:extLst>
          </p:cNvPr>
          <p:cNvSpPr txBox="1"/>
          <p:nvPr/>
        </p:nvSpPr>
        <p:spPr>
          <a:xfrm>
            <a:off x="10256546" y="4583293"/>
            <a:ext cx="1574259" cy="487096"/>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Programme de promotion</a:t>
            </a:r>
          </a:p>
        </p:txBody>
      </p:sp>
      <p:sp>
        <p:nvSpPr>
          <p:cNvPr id="31" name="ZoneTexte 30">
            <a:extLst>
              <a:ext uri="{FF2B5EF4-FFF2-40B4-BE49-F238E27FC236}">
                <a16:creationId xmlns:a16="http://schemas.microsoft.com/office/drawing/2014/main" id="{D3EEF7BE-FEAF-8370-3223-409E8802EDD9}"/>
              </a:ext>
            </a:extLst>
          </p:cNvPr>
          <p:cNvSpPr txBox="1"/>
          <p:nvPr/>
        </p:nvSpPr>
        <p:spPr>
          <a:xfrm>
            <a:off x="1912898" y="5225628"/>
            <a:ext cx="4791585" cy="566946"/>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Conception des affiches, t-shirt et leaflet</a:t>
            </a:r>
          </a:p>
        </p:txBody>
      </p:sp>
      <p:sp>
        <p:nvSpPr>
          <p:cNvPr id="33" name="ZoneTexte 32">
            <a:extLst>
              <a:ext uri="{FF2B5EF4-FFF2-40B4-BE49-F238E27FC236}">
                <a16:creationId xmlns:a16="http://schemas.microsoft.com/office/drawing/2014/main" id="{148F9ABE-0F6F-EAE6-1444-707A63D1B344}"/>
              </a:ext>
            </a:extLst>
          </p:cNvPr>
          <p:cNvSpPr txBox="1"/>
          <p:nvPr/>
        </p:nvSpPr>
        <p:spPr>
          <a:xfrm>
            <a:off x="8487211" y="6132087"/>
            <a:ext cx="3343599" cy="449967"/>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defPPr>
              <a:defRPr lang="en-US"/>
            </a:defPPr>
            <a:lvl1pPr algn="ctr">
              <a:defRPr sz="1400">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t> Sponsoring d’évènements, participation aux salons et aux </a:t>
            </a:r>
            <a:r>
              <a:rPr lang="en-US" dirty="0" err="1"/>
              <a:t>foires</a:t>
            </a:r>
            <a:r>
              <a:rPr lang="en-US" dirty="0"/>
              <a:t> à </a:t>
            </a:r>
            <a:r>
              <a:rPr lang="en-US" dirty="0" err="1"/>
              <a:t>grande</a:t>
            </a:r>
            <a:r>
              <a:rPr lang="en-US" dirty="0"/>
              <a:t> audience</a:t>
            </a:r>
          </a:p>
        </p:txBody>
      </p:sp>
    </p:spTree>
    <p:extLst>
      <p:ext uri="{BB962C8B-B14F-4D97-AF65-F5344CB8AC3E}">
        <p14:creationId xmlns:p14="http://schemas.microsoft.com/office/powerpoint/2010/main" val="2209027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que 17">
            <a:extLst>
              <a:ext uri="{FF2B5EF4-FFF2-40B4-BE49-F238E27FC236}">
                <a16:creationId xmlns:a16="http://schemas.microsoft.com/office/drawing/2014/main" id="{6808A1BB-B7F6-4DC7-86E9-829CAFE2B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286" y="1033463"/>
            <a:ext cx="66974" cy="5719757"/>
          </a:xfrm>
          <a:prstGeom prst="rect">
            <a:avLst/>
          </a:prstGeom>
        </p:spPr>
      </p:pic>
      <p:pic>
        <p:nvPicPr>
          <p:cNvPr id="19" name="Graphique 18">
            <a:extLst>
              <a:ext uri="{FF2B5EF4-FFF2-40B4-BE49-F238E27FC236}">
                <a16:creationId xmlns:a16="http://schemas.microsoft.com/office/drawing/2014/main" id="{04880499-2171-4EC1-AF92-86A3EE0C24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953922" y="280988"/>
            <a:ext cx="66974" cy="6472232"/>
          </a:xfrm>
          <a:prstGeom prst="rect">
            <a:avLst/>
          </a:prstGeom>
        </p:spPr>
      </p:pic>
      <p:pic>
        <p:nvPicPr>
          <p:cNvPr id="20" name="Graphique 19">
            <a:extLst>
              <a:ext uri="{FF2B5EF4-FFF2-40B4-BE49-F238E27FC236}">
                <a16:creationId xmlns:a16="http://schemas.microsoft.com/office/drawing/2014/main" id="{0B1FFD77-9952-4DDE-9D34-9C433A018D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5394572" y="1560755"/>
            <a:ext cx="66974" cy="10317957"/>
          </a:xfrm>
          <a:prstGeom prst="rect">
            <a:avLst/>
          </a:prstGeom>
        </p:spPr>
      </p:pic>
      <p:pic>
        <p:nvPicPr>
          <p:cNvPr id="21" name="Graphique 20">
            <a:extLst>
              <a:ext uri="{FF2B5EF4-FFF2-40B4-BE49-F238E27FC236}">
                <a16:creationId xmlns:a16="http://schemas.microsoft.com/office/drawing/2014/main" id="{B6A73162-2A1F-4511-AF65-BA4721D281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flipH="1">
            <a:off x="6461373" y="-5222344"/>
            <a:ext cx="66974" cy="10827543"/>
          </a:xfrm>
          <a:prstGeom prst="rect">
            <a:avLst/>
          </a:prstGeom>
        </p:spPr>
      </p:pic>
      <p:pic>
        <p:nvPicPr>
          <p:cNvPr id="23" name="Image 22">
            <a:extLst>
              <a:ext uri="{FF2B5EF4-FFF2-40B4-BE49-F238E27FC236}">
                <a16:creationId xmlns:a16="http://schemas.microsoft.com/office/drawing/2014/main" id="{967F713E-6572-4408-ADDB-2FD329F73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471" y="100007"/>
            <a:ext cx="877346" cy="828675"/>
          </a:xfrm>
          <a:prstGeom prst="rect">
            <a:avLst/>
          </a:prstGeom>
        </p:spPr>
      </p:pic>
      <p:pic>
        <p:nvPicPr>
          <p:cNvPr id="3" name="Image 2">
            <a:extLst>
              <a:ext uri="{FF2B5EF4-FFF2-40B4-BE49-F238E27FC236}">
                <a16:creationId xmlns:a16="http://schemas.microsoft.com/office/drawing/2014/main" id="{B5004F7C-27A4-513A-1BFB-D70D66E0F7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8537" y="1905929"/>
            <a:ext cx="5828859" cy="3099303"/>
          </a:xfrm>
          <a:prstGeom prst="rect">
            <a:avLst/>
          </a:prstGeom>
        </p:spPr>
      </p:pic>
      <p:sp>
        <p:nvSpPr>
          <p:cNvPr id="2" name="ZoneTexte 1">
            <a:extLst>
              <a:ext uri="{FF2B5EF4-FFF2-40B4-BE49-F238E27FC236}">
                <a16:creationId xmlns:a16="http://schemas.microsoft.com/office/drawing/2014/main" id="{CC60E114-6B8E-D03C-7A55-EEF0335111D6}"/>
              </a:ext>
            </a:extLst>
          </p:cNvPr>
          <p:cNvSpPr txBox="1"/>
          <p:nvPr/>
        </p:nvSpPr>
        <p:spPr>
          <a:xfrm>
            <a:off x="10587039" y="6346179"/>
            <a:ext cx="1496676" cy="307777"/>
          </a:xfrm>
          <a:prstGeom prst="rect">
            <a:avLst/>
          </a:prstGeom>
          <a:noFill/>
          <a:ln w="12700">
            <a:noFill/>
          </a:ln>
        </p:spPr>
        <p:txBody>
          <a:bodyPr wrap="square" rtlCol="0">
            <a:spAutoFit/>
          </a:bodyPr>
          <a:lstStyle/>
          <a:p>
            <a:pPr algn="ctr"/>
            <a:r>
              <a:rPr lang="fr-FR" sz="1400" b="1" dirty="0">
                <a:solidFill>
                  <a:srgbClr val="2DA333"/>
                </a:solidFill>
                <a:latin typeface="Century Gothic" panose="020B0502020202020204" pitchFamily="34" charset="0"/>
              </a:rPr>
              <a:t>NBU TOGO</a:t>
            </a:r>
            <a:endParaRPr lang="fr-FR" sz="1600" dirty="0">
              <a:solidFill>
                <a:srgbClr val="2DA333"/>
              </a:solidFill>
              <a:latin typeface="Century Gothic" panose="020B0502020202020204" pitchFamily="34" charset="0"/>
            </a:endParaRPr>
          </a:p>
        </p:txBody>
      </p:sp>
    </p:spTree>
    <p:extLst>
      <p:ext uri="{BB962C8B-B14F-4D97-AF65-F5344CB8AC3E}">
        <p14:creationId xmlns:p14="http://schemas.microsoft.com/office/powerpoint/2010/main" val="2466233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DED00A-F0AF-4BC5-B5F4-2835A75AC82F}"/>
              </a:ext>
            </a:extLst>
          </p:cNvPr>
          <p:cNvSpPr/>
          <p:nvPr/>
        </p:nvSpPr>
        <p:spPr>
          <a:xfrm>
            <a:off x="0" y="0"/>
            <a:ext cx="12191998" cy="6858000"/>
          </a:xfrm>
          <a:prstGeom prst="rect">
            <a:avLst/>
          </a:prstGeom>
          <a:solidFill>
            <a:srgbClr val="2DA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037E9011-9F34-F998-07EF-0C48129688F5}"/>
              </a:ext>
            </a:extLst>
          </p:cNvPr>
          <p:cNvSpPr txBox="1"/>
          <p:nvPr/>
        </p:nvSpPr>
        <p:spPr>
          <a:xfrm>
            <a:off x="10804124" y="6381511"/>
            <a:ext cx="1387874" cy="369332"/>
          </a:xfrm>
          <a:prstGeom prst="rect">
            <a:avLst/>
          </a:prstGeom>
          <a:noFill/>
        </p:spPr>
        <p:txBody>
          <a:bodyPr wrap="square" rtlCol="0">
            <a:spAutoFit/>
          </a:bodyPr>
          <a:lstStyle/>
          <a:p>
            <a:pPr algn="ctr"/>
            <a:r>
              <a:rPr lang="fr-FR" dirty="0">
                <a:solidFill>
                  <a:schemeClr val="bg1"/>
                </a:solidFill>
              </a:rPr>
              <a:t>2022-2023</a:t>
            </a:r>
          </a:p>
        </p:txBody>
      </p:sp>
      <p:grpSp>
        <p:nvGrpSpPr>
          <p:cNvPr id="11" name="Groupe 10">
            <a:extLst>
              <a:ext uri="{FF2B5EF4-FFF2-40B4-BE49-F238E27FC236}">
                <a16:creationId xmlns:a16="http://schemas.microsoft.com/office/drawing/2014/main" id="{F8CFA28A-9E61-4092-9F57-D2C016837BA9}"/>
              </a:ext>
            </a:extLst>
          </p:cNvPr>
          <p:cNvGrpSpPr/>
          <p:nvPr/>
        </p:nvGrpSpPr>
        <p:grpSpPr>
          <a:xfrm>
            <a:off x="2097578" y="2129203"/>
            <a:ext cx="7996844" cy="2599594"/>
            <a:chOff x="2097575" y="1839297"/>
            <a:chExt cx="7996844" cy="2599594"/>
          </a:xfrm>
        </p:grpSpPr>
        <p:sp>
          <p:nvSpPr>
            <p:cNvPr id="5" name="Rectangle : coins arrondis 4">
              <a:extLst>
                <a:ext uri="{FF2B5EF4-FFF2-40B4-BE49-F238E27FC236}">
                  <a16:creationId xmlns:a16="http://schemas.microsoft.com/office/drawing/2014/main" id="{509CF5AF-E692-4979-9EDE-A657A8CC7566}"/>
                </a:ext>
              </a:extLst>
            </p:cNvPr>
            <p:cNvSpPr/>
            <p:nvPr/>
          </p:nvSpPr>
          <p:spPr>
            <a:xfrm>
              <a:off x="2097575" y="1905692"/>
              <a:ext cx="7996844" cy="24668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extLst>
                <a:ext uri="{FF2B5EF4-FFF2-40B4-BE49-F238E27FC236}">
                  <a16:creationId xmlns:a16="http://schemas.microsoft.com/office/drawing/2014/main" id="{C7918B3B-5A16-46FA-B242-FF2ED9907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418" y="1839297"/>
              <a:ext cx="7757159" cy="2599594"/>
            </a:xfrm>
            <a:prstGeom prst="rect">
              <a:avLst/>
            </a:prstGeom>
          </p:spPr>
        </p:pic>
      </p:grpSp>
    </p:spTree>
    <p:extLst>
      <p:ext uri="{BB962C8B-B14F-4D97-AF65-F5344CB8AC3E}">
        <p14:creationId xmlns:p14="http://schemas.microsoft.com/office/powerpoint/2010/main" val="30359545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3464</TotalTime>
  <Words>965</Words>
  <Application>Microsoft Office PowerPoint</Application>
  <PresentationFormat>Grand écran</PresentationFormat>
  <Paragraphs>172</Paragraphs>
  <Slides>18</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18</vt:i4>
      </vt:variant>
    </vt:vector>
  </HeadingPairs>
  <TitlesOfParts>
    <vt:vector size="29" baseType="lpstr">
      <vt:lpstr>Arial</vt:lpstr>
      <vt:lpstr>Calibri</vt:lpstr>
      <vt:lpstr>Calibri Light</vt:lpstr>
      <vt:lpstr>Calibri Regular</vt:lpstr>
      <vt:lpstr>Century          </vt:lpstr>
      <vt:lpstr>Century Gothic</vt:lpstr>
      <vt:lpstr>Eras Medium ITC</vt:lpstr>
      <vt:lpstr>Franklin Gothic Heavy</vt:lpstr>
      <vt:lpstr>Montserrat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Lenovo</cp:lastModifiedBy>
  <cp:revision>56</cp:revision>
  <dcterms:created xsi:type="dcterms:W3CDTF">2023-12-08T09:42:19Z</dcterms:created>
  <dcterms:modified xsi:type="dcterms:W3CDTF">2023-12-27T12:12:20Z</dcterms:modified>
</cp:coreProperties>
</file>